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9" r:id="rId4"/>
    <p:sldId id="257" r:id="rId5"/>
    <p:sldId id="261" r:id="rId6"/>
    <p:sldId id="258" r:id="rId7"/>
    <p:sldId id="262" r:id="rId8"/>
    <p:sldId id="263" r:id="rId9"/>
    <p:sldId id="264" r:id="rId10"/>
    <p:sldId id="268" r:id="rId11"/>
    <p:sldId id="266" r:id="rId12"/>
    <p:sldId id="267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Downloads\Enquete%20EBEP%20RS%202023%20au%2023%2011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Nuage\obep\2023\Enquete_EBEP_2023(V%20Diff)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Downloads\Enquete_EBEP_2023(V%20Diff)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Nuage\obep\2023\Enquete%20EBEP%20RS%202023%20au%2023%2011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Nuage\obep\2023\Enquete%20EBEP%20RS%202023%20au%2023%2011%20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Downloads\Enquete%20EBEP%20RS%202023%20au%2023%2011%20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Downloads\Enquete%20EBEP%20RS%202023%20au%2023%2011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ollado.MLFMONDE\Downloads\Enquete%20EBEP%20RS%202023%20au%2023%2011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ollado.MLFMONDE\Downloads\Enquete%20EBEP%20RS%202023%20au%2023%2011%20202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Downloads\Enquete%20EBEP%20RS%202023%20au%2023%2011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collado.MLFMONDE\Downloads\Enquete%20EBEP%20RS%202023%20au%2023%2011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ollado.MLFMONDE\Downloads\Enquete%20EBEP%20RS%202023%20au%2023%2011%202023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collado.MLFMONDE\Downloads\Enquete%20EBEP%20RS%202023%20au%2023%2011%20202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ollado.MLFMONDE\Downloads\Enquete%20EBEP%20RS%202023%20au%2023%2011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'[Enquete EBEP RS 2023 au 23 11 2023.xlsx]Synthese'!$A$20</c:f>
              <c:strCache>
                <c:ptCount val="1"/>
                <c:pt idx="0">
                  <c:v>PAI - Projet d'Accueil Individualisé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2023.xlsx]Synthese'!$B$19:$E$19</c:f>
              <c:strCache>
                <c:ptCount val="4"/>
                <c:pt idx="0">
                  <c:v>Maternelle</c:v>
                </c:pt>
                <c:pt idx="1">
                  <c:v>Elémentaire</c:v>
                </c:pt>
                <c:pt idx="2">
                  <c:v>Collège</c:v>
                </c:pt>
                <c:pt idx="3">
                  <c:v>LYCEE</c:v>
                </c:pt>
              </c:strCache>
            </c:strRef>
          </c:cat>
          <c:val>
            <c:numRef>
              <c:f>'[Enquete EBEP RS 2023 au 23 11 2023.xlsx]Synthese'!$B$20:$E$20</c:f>
              <c:numCache>
                <c:formatCode>#,##0</c:formatCode>
                <c:ptCount val="4"/>
                <c:pt idx="0">
                  <c:v>1518</c:v>
                </c:pt>
                <c:pt idx="1">
                  <c:v>4175</c:v>
                </c:pt>
                <c:pt idx="2">
                  <c:v>2820</c:v>
                </c:pt>
                <c:pt idx="3">
                  <c:v>1663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5-4B38-B0F7-22F1BE0369C3}"/>
            </c:ext>
          </c:extLst>
        </c:ser>
        <c:ser>
          <c:idx val="1"/>
          <c:order val="1"/>
          <c:tx>
            <c:strRef>
              <c:f>'[Enquete EBEP RS 2023 au 23 11 2023.xlsx]Synthese'!$A$21</c:f>
              <c:strCache>
                <c:ptCount val="1"/>
                <c:pt idx="0">
                  <c:v>PAP - Plan d'Accompagnement Personnalisé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2023.xlsx]Synthese'!$B$19:$E$19</c:f>
              <c:strCache>
                <c:ptCount val="4"/>
                <c:pt idx="0">
                  <c:v>Maternelle</c:v>
                </c:pt>
                <c:pt idx="1">
                  <c:v>Elémentaire</c:v>
                </c:pt>
                <c:pt idx="2">
                  <c:v>Collège</c:v>
                </c:pt>
                <c:pt idx="3">
                  <c:v>LYCEE</c:v>
                </c:pt>
              </c:strCache>
            </c:strRef>
          </c:cat>
          <c:val>
            <c:numRef>
              <c:f>'[Enquete EBEP RS 2023 au 23 11 2023.xlsx]Synthese'!$B$21:$E$21</c:f>
              <c:numCache>
                <c:formatCode>#,##0</c:formatCode>
                <c:ptCount val="4"/>
                <c:pt idx="0">
                  <c:v>452</c:v>
                </c:pt>
                <c:pt idx="1">
                  <c:v>3940</c:v>
                </c:pt>
                <c:pt idx="2">
                  <c:v>5635</c:v>
                </c:pt>
                <c:pt idx="3">
                  <c:v>3614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A5-4B38-B0F7-22F1BE0369C3}"/>
            </c:ext>
          </c:extLst>
        </c:ser>
        <c:ser>
          <c:idx val="2"/>
          <c:order val="2"/>
          <c:tx>
            <c:strRef>
              <c:f>'[Enquete EBEP RS 2023 au 23 11 2023.xlsx]Synthese'!$A$22</c:f>
              <c:strCache>
                <c:ptCount val="1"/>
                <c:pt idx="0">
                  <c:v>PPRE - Programme Personnalisé de Réussite Educative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2023.xlsx]Synthese'!$B$19:$E$19</c:f>
              <c:strCache>
                <c:ptCount val="4"/>
                <c:pt idx="0">
                  <c:v>Maternelle</c:v>
                </c:pt>
                <c:pt idx="1">
                  <c:v>Elémentaire</c:v>
                </c:pt>
                <c:pt idx="2">
                  <c:v>Collège</c:v>
                </c:pt>
                <c:pt idx="3">
                  <c:v>LYCEE</c:v>
                </c:pt>
              </c:strCache>
            </c:strRef>
          </c:cat>
          <c:val>
            <c:numRef>
              <c:f>'[Enquete EBEP RS 2023 au 23 11 2023.xlsx]Synthese'!$B$22:$E$22</c:f>
              <c:numCache>
                <c:formatCode>#,##0</c:formatCode>
                <c:ptCount val="4"/>
                <c:pt idx="0">
                  <c:v>729</c:v>
                </c:pt>
                <c:pt idx="1">
                  <c:v>6217</c:v>
                </c:pt>
                <c:pt idx="2">
                  <c:v>1797</c:v>
                </c:pt>
                <c:pt idx="3">
                  <c:v>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5-4B38-B0F7-22F1BE0369C3}"/>
            </c:ext>
          </c:extLst>
        </c:ser>
        <c:ser>
          <c:idx val="3"/>
          <c:order val="3"/>
          <c:tx>
            <c:strRef>
              <c:f>'[Enquete EBEP RS 2023 au 23 11 2023.xlsx]Synthese'!$A$23</c:f>
              <c:strCache>
                <c:ptCount val="1"/>
                <c:pt idx="0">
                  <c:v>Projet Personnalisé de Scolarisation (ayant fait l'objet d'une saisine MDPH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2023.xlsx]Synthese'!$B$19:$E$19</c:f>
              <c:strCache>
                <c:ptCount val="4"/>
                <c:pt idx="0">
                  <c:v>Maternelle</c:v>
                </c:pt>
                <c:pt idx="1">
                  <c:v>Elémentaire</c:v>
                </c:pt>
                <c:pt idx="2">
                  <c:v>Collège</c:v>
                </c:pt>
                <c:pt idx="3">
                  <c:v>LYCEE</c:v>
                </c:pt>
              </c:strCache>
            </c:strRef>
          </c:cat>
          <c:val>
            <c:numRef>
              <c:f>'[Enquete EBEP RS 2023 au 23 11 2023.xlsx]Synthese'!$B$23:$E$23</c:f>
              <c:numCache>
                <c:formatCode>#,##0</c:formatCode>
                <c:ptCount val="4"/>
                <c:pt idx="0">
                  <c:v>68</c:v>
                </c:pt>
                <c:pt idx="1">
                  <c:v>375</c:v>
                </c:pt>
                <c:pt idx="2">
                  <c:v>257</c:v>
                </c:pt>
                <c:pt idx="3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A5-4B38-B0F7-22F1BE0369C3}"/>
            </c:ext>
          </c:extLst>
        </c:ser>
        <c:ser>
          <c:idx val="4"/>
          <c:order val="4"/>
          <c:tx>
            <c:strRef>
              <c:f>'[Enquete EBEP RS 2023 au 23 11 2023.xlsx]Synthese'!$A$24</c:f>
              <c:strCache>
                <c:ptCount val="1"/>
                <c:pt idx="0">
                  <c:v>Projet Personnalisé de Scolarisation (n'ayant pas fait l'objet d'une saisine MDPH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2023.xlsx]Synthese'!$B$19:$E$19</c:f>
              <c:strCache>
                <c:ptCount val="4"/>
                <c:pt idx="0">
                  <c:v>Maternelle</c:v>
                </c:pt>
                <c:pt idx="1">
                  <c:v>Elémentaire</c:v>
                </c:pt>
                <c:pt idx="2">
                  <c:v>Collège</c:v>
                </c:pt>
                <c:pt idx="3">
                  <c:v>LYCEE</c:v>
                </c:pt>
              </c:strCache>
            </c:strRef>
          </c:cat>
          <c:val>
            <c:numRef>
              <c:f>'[Enquete EBEP RS 2023 au 23 11 2023.xlsx]Synthese'!$B$24:$E$24</c:f>
              <c:numCache>
                <c:formatCode>#,##0</c:formatCode>
                <c:ptCount val="4"/>
                <c:pt idx="0">
                  <c:v>302</c:v>
                </c:pt>
                <c:pt idx="1">
                  <c:v>971</c:v>
                </c:pt>
                <c:pt idx="2">
                  <c:v>563</c:v>
                </c:pt>
                <c:pt idx="3">
                  <c:v>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A5-4B38-B0F7-22F1BE036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7269632"/>
        <c:axId val="657260616"/>
      </c:barChart>
      <c:catAx>
        <c:axId val="657269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7260616"/>
        <c:crosses val="autoZero"/>
        <c:auto val="1"/>
        <c:lblAlgn val="ctr"/>
        <c:lblOffset val="100"/>
        <c:noMultiLvlLbl val="0"/>
      </c:catAx>
      <c:valAx>
        <c:axId val="657260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726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Pôle</a:t>
            </a:r>
            <a:r>
              <a:rPr lang="en-US" sz="1600" dirty="0"/>
              <a:t> </a:t>
            </a:r>
            <a:r>
              <a:rPr lang="en-US" sz="1600" dirty="0" err="1"/>
              <a:t>santé</a:t>
            </a:r>
            <a:endParaRPr lang="en-US" sz="1600" dirty="0"/>
          </a:p>
        </c:rich>
      </c:tx>
      <c:layout>
        <c:manualLayout>
          <c:xMode val="edge"/>
          <c:yMode val="edge"/>
          <c:x val="0.42045394834836081"/>
          <c:y val="7.4498556129841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3.5108099882344812E-2"/>
          <c:y val="0.18192231516169996"/>
          <c:w val="0.9056577604109628"/>
          <c:h val="0.4837897300473191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Synthese!$J$152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26-4F2C-8E78-3154C40B7C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Synthese!$G$153:$G$159</c:f>
              <c:strCache>
                <c:ptCount val="7"/>
                <c:pt idx="0">
                  <c:v>Médecin</c:v>
                </c:pt>
                <c:pt idx="1">
                  <c:v>Infirmière</c:v>
                </c:pt>
                <c:pt idx="2">
                  <c:v>Orthophoniste</c:v>
                </c:pt>
                <c:pt idx="3">
                  <c:v>Psychologue</c:v>
                </c:pt>
                <c:pt idx="4">
                  <c:v>Psychomotricien</c:v>
                </c:pt>
                <c:pt idx="5">
                  <c:v>Autre</c:v>
                </c:pt>
                <c:pt idx="6">
                  <c:v>Nb_ETB_avec un Pôle Santé </c:v>
                </c:pt>
              </c:strCache>
            </c:strRef>
          </c:cat>
          <c:val>
            <c:numRef>
              <c:f>Synthese!$J$153:$J$159</c:f>
              <c:numCache>
                <c:formatCode>#,##0</c:formatCode>
                <c:ptCount val="7"/>
                <c:pt idx="0">
                  <c:v>174</c:v>
                </c:pt>
                <c:pt idx="1">
                  <c:v>378</c:v>
                </c:pt>
                <c:pt idx="2">
                  <c:v>110</c:v>
                </c:pt>
                <c:pt idx="3">
                  <c:v>299</c:v>
                </c:pt>
                <c:pt idx="4">
                  <c:v>54</c:v>
                </c:pt>
                <c:pt idx="5">
                  <c:v>124</c:v>
                </c:pt>
                <c:pt idx="6">
                  <c:v>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26-4F2C-8E78-3154C40B7C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9404104"/>
        <c:axId val="319399008"/>
      </c:barChart>
      <c:catAx>
        <c:axId val="319404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19399008"/>
        <c:crosses val="autoZero"/>
        <c:auto val="1"/>
        <c:lblAlgn val="ctr"/>
        <c:lblOffset val="100"/>
        <c:noMultiLvlLbl val="0"/>
      </c:catAx>
      <c:valAx>
        <c:axId val="3193990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319404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noFill/>
      <a:prstDash val="solid"/>
      <a:round/>
    </a:ln>
    <a:effectLst/>
  </c:spPr>
  <c:txPr>
    <a:bodyPr/>
    <a:lstStyle/>
    <a:p>
      <a:pPr>
        <a:defRPr b="1"/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sz="1600" b="1" i="0" u="none" strike="noStrike" kern="1200" spc="0" baseline="0" dirty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Taux de réponses  oui, à la question : «  l’établissement a t-il mis en place :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fr-FR"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'[Enquete_EBEP_2023(V Diff)(1).xlsx]Synthese'!$F$152:$F$160</c:f>
              <c:strCache>
                <c:ptCount val="9"/>
                <c:pt idx="0">
                  <c:v>Q1-Pilotage</c:v>
                </c:pt>
                <c:pt idx="1">
                  <c:v>Q2-FormEns</c:v>
                </c:pt>
                <c:pt idx="2">
                  <c:v>Q3-FormAcc</c:v>
                </c:pt>
                <c:pt idx="3">
                  <c:v>Q4-Form Fam</c:v>
                </c:pt>
                <c:pt idx="4">
                  <c:v>Q5-FormAut</c:v>
                </c:pt>
                <c:pt idx="5">
                  <c:v>Q6-PartEnsForm</c:v>
                </c:pt>
                <c:pt idx="6">
                  <c:v>Q7-SensInterCat</c:v>
                </c:pt>
                <c:pt idx="7">
                  <c:v>Q8-Outil Qualiclus</c:v>
                </c:pt>
                <c:pt idx="8">
                  <c:v>Q9-Comm</c:v>
                </c:pt>
              </c:strCache>
            </c:strRef>
          </c:cat>
          <c:val>
            <c:numRef>
              <c:f>'[Enquete_EBEP_2023(V Diff)(1).xlsx]Synthese'!$E$152:$E$160</c:f>
              <c:numCache>
                <c:formatCode>0%</c:formatCode>
                <c:ptCount val="9"/>
                <c:pt idx="0">
                  <c:v>0.52951388888888884</c:v>
                </c:pt>
                <c:pt idx="1">
                  <c:v>0.84548611111111116</c:v>
                </c:pt>
                <c:pt idx="2">
                  <c:v>0.52430555555555558</c:v>
                </c:pt>
                <c:pt idx="3">
                  <c:v>0.4861111111111111</c:v>
                </c:pt>
                <c:pt idx="4">
                  <c:v>0.54340277777777779</c:v>
                </c:pt>
                <c:pt idx="5">
                  <c:v>0.61979166666666663</c:v>
                </c:pt>
                <c:pt idx="6">
                  <c:v>0.48090277777777779</c:v>
                </c:pt>
                <c:pt idx="7">
                  <c:v>0.1579861111111111</c:v>
                </c:pt>
                <c:pt idx="8">
                  <c:v>0.47743055555555558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3-4FD9-8923-FFB96F5A6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2491839"/>
        <c:axId val="52492671"/>
      </c:barChart>
      <c:catAx>
        <c:axId val="52491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492671"/>
        <c:crosses val="autoZero"/>
        <c:auto val="1"/>
        <c:lblAlgn val="ctr"/>
        <c:lblOffset val="100"/>
        <c:noMultiLvlLbl val="0"/>
      </c:catAx>
      <c:valAx>
        <c:axId val="52492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491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1A-49DF-9F80-2FDAA5BF070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31A-49DF-9F80-2FDAA5BF070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31A-49DF-9F80-2FDAA5BF0705}"/>
              </c:ext>
            </c:extLst>
          </c:dPt>
          <c:cat>
            <c:strRef>
              <c:f>Feuil1!$I$20:$L$20</c:f>
              <c:strCache>
                <c:ptCount val="4"/>
                <c:pt idx="0">
                  <c:v>Politique formation ou de sensibilisation  familles</c:v>
                </c:pt>
                <c:pt idx="1">
                  <c:v>Politique formation ou de sensibilisation accompagnants</c:v>
                </c:pt>
                <c:pt idx="2">
                  <c:v>Politique de formation interne ou de sensibilisation  enseignants</c:v>
                </c:pt>
                <c:pt idx="3">
                  <c:v>L’établissement a-t-il installé un groupe de pilotage en charge de l’élaboration et du suivi de sa politique inclusive ?</c:v>
                </c:pt>
              </c:strCache>
            </c:strRef>
          </c:cat>
          <c:val>
            <c:numRef>
              <c:f>Feuil1!$I$21:$L$21</c:f>
              <c:numCache>
                <c:formatCode>General</c:formatCode>
                <c:ptCount val="4"/>
                <c:pt idx="0">
                  <c:v>280</c:v>
                </c:pt>
                <c:pt idx="1">
                  <c:v>302</c:v>
                </c:pt>
                <c:pt idx="2">
                  <c:v>487</c:v>
                </c:pt>
                <c:pt idx="3">
                  <c:v>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1A-49DF-9F80-2FDAA5BF0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3775184"/>
        <c:axId val="553778464"/>
      </c:barChart>
      <c:catAx>
        <c:axId val="55377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53778464"/>
        <c:crosses val="autoZero"/>
        <c:auto val="1"/>
        <c:lblAlgn val="ctr"/>
        <c:lblOffset val="100"/>
        <c:noMultiLvlLbl val="0"/>
      </c:catAx>
      <c:valAx>
        <c:axId val="553778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5377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13-4394-B2FD-73202D666888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13-4394-B2FD-73202D66688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13-4394-B2FD-73202D666888}"/>
              </c:ext>
            </c:extLst>
          </c:dPt>
          <c:cat>
            <c:strRef>
              <c:f>Feuil1!$E$20:$H$20</c:f>
              <c:strCache>
                <c:ptCount val="4"/>
                <c:pt idx="0">
                  <c:v> 	
L’établissement a-t-il formalisé un dispositif de communication aux familles sur sa politique, ses procédures et actions inclusives ? </c:v>
                </c:pt>
                <c:pt idx="1">
                  <c:v> 	
L’établissement propose-t-il des actions de sensibilisation inter catégorielles à l’école inclusive ? </c:v>
                </c:pt>
                <c:pt idx="2">
                  <c:v>L’établissement planifie-t-il la participation des enseignants à l’offre de formation à l’école inclusive de zone ?</c:v>
                </c:pt>
                <c:pt idx="3">
                  <c:v>Politique formation ou de sensibilisation autres personnels de l'établissement</c:v>
                </c:pt>
              </c:strCache>
            </c:strRef>
          </c:cat>
          <c:val>
            <c:numRef>
              <c:f>Feuil1!$E$21:$H$21</c:f>
              <c:numCache>
                <c:formatCode>General</c:formatCode>
                <c:ptCount val="4"/>
                <c:pt idx="0">
                  <c:v>275</c:v>
                </c:pt>
                <c:pt idx="1">
                  <c:v>277</c:v>
                </c:pt>
                <c:pt idx="2">
                  <c:v>357</c:v>
                </c:pt>
                <c:pt idx="3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13-4394-B2FD-73202D666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8576528"/>
        <c:axId val="208570624"/>
      </c:barChart>
      <c:catAx>
        <c:axId val="208576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8570624"/>
        <c:crosses val="autoZero"/>
        <c:auto val="1"/>
        <c:lblAlgn val="ctr"/>
        <c:lblOffset val="100"/>
        <c:noMultiLvlLbl val="0"/>
      </c:catAx>
      <c:valAx>
        <c:axId val="20857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8576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/>
              <a:t>Niveau appropriation de l'Outils</a:t>
            </a:r>
          </a:p>
          <a:p>
            <a:pPr>
              <a:defRPr sz="1600" b="1"/>
            </a:pPr>
            <a:r>
              <a:rPr lang="fr-FR" sz="1600" b="1"/>
              <a:t> « Qualinclus EFE »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8301164615729562"/>
          <c:y val="0.18400400295778271"/>
          <c:w val="0.59712578641237679"/>
          <c:h val="0.7083639349525618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36-41EE-9FBD-5599A26503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36-41EE-9FBD-5599A26503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036-41EE-9FBD-5599A26503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036-41EE-9FBD-5599A2650319}"/>
              </c:ext>
            </c:extLst>
          </c:dPt>
          <c:dLbls>
            <c:dLbl>
              <c:idx val="0"/>
              <c:layout>
                <c:manualLayout>
                  <c:x val="6.5825670732820085E-2"/>
                  <c:y val="3.07504593841858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36-41EE-9FBD-5599A2650319}"/>
                </c:ext>
              </c:extLst>
            </c:dLbl>
            <c:dLbl>
              <c:idx val="1"/>
              <c:layout>
                <c:manualLayout>
                  <c:x val="3.1586164823905749E-2"/>
                  <c:y val="-1.40651177694003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36-41EE-9FBD-5599A2650319}"/>
                </c:ext>
              </c:extLst>
            </c:dLbl>
            <c:dLbl>
              <c:idx val="2"/>
              <c:layout>
                <c:manualLayout>
                  <c:x val="-4.5586759234878364E-2"/>
                  <c:y val="-0.1088861166821179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36-41EE-9FBD-5599A2650319}"/>
                </c:ext>
              </c:extLst>
            </c:dLbl>
            <c:dLbl>
              <c:idx val="3"/>
              <c:layout>
                <c:manualLayout>
                  <c:x val="-2.5768237076123725E-2"/>
                  <c:y val="-5.812125788719419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36-41EE-9FBD-5599A2650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'[Enquete EBEP RS 2023 au 23 11 2023.xlsx]Synthese'!$A$164:$A$167</c:f>
              <c:strCache>
                <c:ptCount val="4"/>
                <c:pt idx="0">
                  <c:v>Niveau Fort</c:v>
                </c:pt>
                <c:pt idx="1">
                  <c:v>Niveau Moyen</c:v>
                </c:pt>
                <c:pt idx="2">
                  <c:v>Niveau Faible</c:v>
                </c:pt>
                <c:pt idx="3">
                  <c:v>Sans réponse</c:v>
                </c:pt>
              </c:strCache>
            </c:strRef>
          </c:cat>
          <c:val>
            <c:numRef>
              <c:f>'[Enquete EBEP RS 2023 au 23 11 2023.xlsx]Synthese'!$B$164:$B$167</c:f>
              <c:numCache>
                <c:formatCode>#,##0</c:formatCode>
                <c:ptCount val="4"/>
                <c:pt idx="0">
                  <c:v>11</c:v>
                </c:pt>
                <c:pt idx="1">
                  <c:v>41</c:v>
                </c:pt>
                <c:pt idx="2">
                  <c:v>19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36-41EE-9FBD-5599A265031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'[Enquete EBEP RS 2023 au 23 11 2023.xlsx]Synthese'!$A$20</c:f>
              <c:strCache>
                <c:ptCount val="1"/>
                <c:pt idx="0">
                  <c:v>PAI - Projet d'Accueil Individualisé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2023.xlsx]Synthese'!$G$19:$I$19</c:f>
              <c:strCache>
                <c:ptCount val="3"/>
                <c:pt idx="0">
                  <c:v>Français</c:v>
                </c:pt>
                <c:pt idx="1">
                  <c:v>Nationaux</c:v>
                </c:pt>
                <c:pt idx="2">
                  <c:v>Pays Tiers</c:v>
                </c:pt>
              </c:strCache>
            </c:strRef>
          </c:cat>
          <c:val>
            <c:numRef>
              <c:f>'[Enquete EBEP RS 2023 au 23 11 2023.xlsx]Synthese'!$G$20:$I$20</c:f>
              <c:numCache>
                <c:formatCode>#,##0</c:formatCode>
                <c:ptCount val="3"/>
                <c:pt idx="0">
                  <c:v>3559</c:v>
                </c:pt>
                <c:pt idx="1">
                  <c:v>5630</c:v>
                </c:pt>
                <c:pt idx="2">
                  <c:v>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D4-4637-BB24-A22D0189CDD1}"/>
            </c:ext>
          </c:extLst>
        </c:ser>
        <c:ser>
          <c:idx val="1"/>
          <c:order val="1"/>
          <c:tx>
            <c:strRef>
              <c:f>'[Enquete EBEP RS 2023 au 23 11 2023.xlsx]Synthese'!$A$21</c:f>
              <c:strCache>
                <c:ptCount val="1"/>
                <c:pt idx="0">
                  <c:v>PAP - Plan d'Accompagnement Personnalisé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2023.xlsx]Synthese'!$G$19:$I$19</c:f>
              <c:strCache>
                <c:ptCount val="3"/>
                <c:pt idx="0">
                  <c:v>Français</c:v>
                </c:pt>
                <c:pt idx="1">
                  <c:v>Nationaux</c:v>
                </c:pt>
                <c:pt idx="2">
                  <c:v>Pays Tiers</c:v>
                </c:pt>
              </c:strCache>
            </c:strRef>
          </c:cat>
          <c:val>
            <c:numRef>
              <c:f>'[Enquete EBEP RS 2023 au 23 11 2023.xlsx]Synthese'!$G$21:$I$21</c:f>
              <c:numCache>
                <c:formatCode>#,##0</c:formatCode>
                <c:ptCount val="3"/>
                <c:pt idx="0">
                  <c:v>4909</c:v>
                </c:pt>
                <c:pt idx="1">
                  <c:v>7498</c:v>
                </c:pt>
                <c:pt idx="2">
                  <c:v>1234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D4-4637-BB24-A22D0189CDD1}"/>
            </c:ext>
          </c:extLst>
        </c:ser>
        <c:ser>
          <c:idx val="2"/>
          <c:order val="2"/>
          <c:tx>
            <c:strRef>
              <c:f>'[Enquete EBEP RS 2023 au 23 11 2023.xlsx]Synthese'!$A$22</c:f>
              <c:strCache>
                <c:ptCount val="1"/>
                <c:pt idx="0">
                  <c:v>PPRE - Programme Personnalisé de Réussite Educative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2023.xlsx]Synthese'!$G$19:$I$19</c:f>
              <c:strCache>
                <c:ptCount val="3"/>
                <c:pt idx="0">
                  <c:v>Français</c:v>
                </c:pt>
                <c:pt idx="1">
                  <c:v>Nationaux</c:v>
                </c:pt>
                <c:pt idx="2">
                  <c:v>Pays Tiers</c:v>
                </c:pt>
              </c:strCache>
            </c:strRef>
          </c:cat>
          <c:val>
            <c:numRef>
              <c:f>'[Enquete EBEP RS 2023 au 23 11 2023.xlsx]Synthese'!$G$22:$I$22</c:f>
              <c:numCache>
                <c:formatCode>#,##0</c:formatCode>
                <c:ptCount val="3"/>
                <c:pt idx="0">
                  <c:v>2309</c:v>
                </c:pt>
                <c:pt idx="1">
                  <c:v>5488</c:v>
                </c:pt>
                <c:pt idx="2">
                  <c:v>1354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D4-4637-BB24-A22D0189CDD1}"/>
            </c:ext>
          </c:extLst>
        </c:ser>
        <c:ser>
          <c:idx val="3"/>
          <c:order val="3"/>
          <c:tx>
            <c:strRef>
              <c:f>'[Enquete EBEP RS 2023 au 23 11 2023.xlsx]Synthese'!$A$23</c:f>
              <c:strCache>
                <c:ptCount val="1"/>
                <c:pt idx="0">
                  <c:v>Projet Personnalisé de Scolarisation (ayant fait l'objet d'une saisine MDPH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2023.xlsx]Synthese'!$G$19:$I$19</c:f>
              <c:strCache>
                <c:ptCount val="3"/>
                <c:pt idx="0">
                  <c:v>Français</c:v>
                </c:pt>
                <c:pt idx="1">
                  <c:v>Nationaux</c:v>
                </c:pt>
                <c:pt idx="2">
                  <c:v>Pays Tiers</c:v>
                </c:pt>
              </c:strCache>
            </c:strRef>
          </c:cat>
          <c:val>
            <c:numRef>
              <c:f>'[Enquete EBEP RS 2023 au 23 11 2023.xlsx]Synthese'!$G$23:$I$23</c:f>
              <c:numCache>
                <c:formatCode>#,##0</c:formatCode>
                <c:ptCount val="3"/>
                <c:pt idx="0">
                  <c:v>624</c:v>
                </c:pt>
                <c:pt idx="1">
                  <c:v>134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D4-4637-BB24-A22D0189CDD1}"/>
            </c:ext>
          </c:extLst>
        </c:ser>
        <c:ser>
          <c:idx val="4"/>
          <c:order val="4"/>
          <c:tx>
            <c:strRef>
              <c:f>'[Enquete EBEP RS 2023 au 23 11 2023.xlsx]Synthese'!$A$24</c:f>
              <c:strCache>
                <c:ptCount val="1"/>
                <c:pt idx="0">
                  <c:v>Projet Personnalisé de Scolarisation (n'ayant pas fait l'objet d'une saisine MDPH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'[Enquete EBEP RS 2023 au 23 11 2023.xlsx]Synthese'!$G$19:$I$19</c:f>
              <c:strCache>
                <c:ptCount val="3"/>
                <c:pt idx="0">
                  <c:v>Français</c:v>
                </c:pt>
                <c:pt idx="1">
                  <c:v>Nationaux</c:v>
                </c:pt>
                <c:pt idx="2">
                  <c:v>Pays Tiers</c:v>
                </c:pt>
              </c:strCache>
            </c:strRef>
          </c:cat>
          <c:val>
            <c:numRef>
              <c:f>'[Enquete EBEP RS 2023 au 23 11 2023.xlsx]Synthese'!$G$24:$I$24</c:f>
              <c:numCache>
                <c:formatCode>#,##0</c:formatCode>
                <c:ptCount val="3"/>
                <c:pt idx="0">
                  <c:v>457</c:v>
                </c:pt>
                <c:pt idx="1">
                  <c:v>1463</c:v>
                </c:pt>
                <c:pt idx="2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D4-4637-BB24-A22D0189C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7269632"/>
        <c:axId val="657260616"/>
      </c:barChart>
      <c:catAx>
        <c:axId val="657269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7260616"/>
        <c:crosses val="autoZero"/>
        <c:auto val="1"/>
        <c:lblAlgn val="ctr"/>
        <c:lblOffset val="100"/>
        <c:noMultiLvlLbl val="0"/>
      </c:catAx>
      <c:valAx>
        <c:axId val="65726061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726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6268498636550843"/>
          <c:y val="0.23579979297892192"/>
          <c:w val="0.32229154093709012"/>
          <c:h val="0.75540516356160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noFill/>
      <a:prstDash val="solid"/>
      <a:round/>
    </a:ln>
    <a:effectLst/>
  </c:spPr>
  <c:txPr>
    <a:bodyPr/>
    <a:lstStyle/>
    <a:p>
      <a:pPr>
        <a:defRPr b="1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Aménagement de scolarité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8686034670590357E-2"/>
          <c:y val="0.11442982456140351"/>
          <c:w val="0.9026279306588193"/>
          <c:h val="0.72744888796795137"/>
        </c:manualLayout>
      </c:layout>
      <c:barChart>
        <c:barDir val="col"/>
        <c:grouping val="clustered"/>
        <c:varyColors val="0"/>
        <c:ser>
          <c:idx val="1"/>
          <c:order val="0"/>
          <c:tx>
            <c:v>SerieAS</c:v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'[Enquete EBEP RS 2023 au 23 11 2023.xlsx]Synthese'!$A$59:$A$61</c:f>
              <c:strCache>
                <c:ptCount val="3"/>
                <c:pt idx="0">
                  <c:v>1er degré</c:v>
                </c:pt>
                <c:pt idx="1">
                  <c:v>Collège</c:v>
                </c:pt>
                <c:pt idx="2">
                  <c:v>Lycée</c:v>
                </c:pt>
              </c:strCache>
            </c:strRef>
          </c:cat>
          <c:val>
            <c:numRef>
              <c:f>'[Enquete EBEP RS 2023 au 23 11 2023.xlsx]Synthese'!$B$59:$B$61</c:f>
              <c:numCache>
                <c:formatCode>#,##0</c:formatCode>
                <c:ptCount val="3"/>
                <c:pt idx="0">
                  <c:v>519</c:v>
                </c:pt>
                <c:pt idx="1">
                  <c:v>313</c:v>
                </c:pt>
                <c:pt idx="2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8C-49E4-93C5-3355C9B379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90777904"/>
        <c:axId val="290778688"/>
      </c:barChart>
      <c:catAx>
        <c:axId val="290777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290778688"/>
        <c:crosses val="autoZero"/>
        <c:auto val="1"/>
        <c:lblAlgn val="ctr"/>
        <c:lblOffset val="100"/>
        <c:noMultiLvlLbl val="0"/>
      </c:catAx>
      <c:valAx>
        <c:axId val="29077868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907779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fr-FR" sz="1400"/>
              <a:t>Aménagement des épreuves</a:t>
            </a:r>
            <a:r>
              <a:rPr lang="fr-FR" sz="1400" baseline="0"/>
              <a:t> d'examen</a:t>
            </a:r>
            <a:endParaRPr lang="fr-FR" sz="14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SerieAE</c:v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'[Enquete EBEP RS 2023 au 23 11 2023.xlsx]Synthese'!$A$63:$A$64</c:f>
              <c:strCache>
                <c:ptCount val="2"/>
                <c:pt idx="0">
                  <c:v>DNB</c:v>
                </c:pt>
                <c:pt idx="1">
                  <c:v>Bac</c:v>
                </c:pt>
              </c:strCache>
            </c:strRef>
          </c:cat>
          <c:val>
            <c:numRef>
              <c:f>'[Enquete EBEP RS 2023 au 23 11 2023.xlsx]Synthese'!$B$63:$B$64</c:f>
              <c:numCache>
                <c:formatCode>#,##0</c:formatCode>
                <c:ptCount val="2"/>
                <c:pt idx="0">
                  <c:v>1664</c:v>
                </c:pt>
                <c:pt idx="1">
                  <c:v>2462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B4-499B-97C7-278F9F7E3C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9088616"/>
        <c:axId val="319088224"/>
      </c:barChart>
      <c:catAx>
        <c:axId val="319088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319088224"/>
        <c:crosses val="autoZero"/>
        <c:auto val="1"/>
        <c:lblAlgn val="ctr"/>
        <c:lblOffset val="100"/>
        <c:noMultiLvlLbl val="0"/>
      </c:catAx>
      <c:valAx>
        <c:axId val="31908822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3190886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Accompagnants</a:t>
            </a:r>
          </a:p>
        </c:rich>
      </c:tx>
      <c:layout>
        <c:manualLayout>
          <c:xMode val="edge"/>
          <c:yMode val="edge"/>
          <c:x val="0.333693496464534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5"/>
          <c:order val="0"/>
          <c:tx>
            <c:strRef>
              <c:f>'[Enquete EBEP RS 2023 au 23 11 2023.xlsx]Synthese'!$F$96</c:f>
              <c:strCache>
                <c:ptCount val="1"/>
                <c:pt idx="0">
                  <c:v>Total 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'[Enquete EBEP RS 2023 au 23 11 2023.xlsx]Synthese'!$A$99:$A$101</c:f>
              <c:strCache>
                <c:ptCount val="3"/>
                <c:pt idx="0">
                  <c:v>Sous Total accompagnants uniquement individuels</c:v>
                </c:pt>
                <c:pt idx="1">
                  <c:v>Nombre d’accompagnants uniquement collectifs</c:v>
                </c:pt>
                <c:pt idx="2">
                  <c:v>Nombre d’accompagnants réalisant de l’accompagnement individuel et collectif</c:v>
                </c:pt>
              </c:strCache>
            </c:strRef>
          </c:cat>
          <c:val>
            <c:numRef>
              <c:f>'[Enquete EBEP RS 2023 au 23 11 2023.xlsx]Synthese'!$F$99:$F$101</c:f>
              <c:numCache>
                <c:formatCode>#,##0</c:formatCode>
                <c:ptCount val="3"/>
                <c:pt idx="0">
                  <c:v>2069</c:v>
                </c:pt>
                <c:pt idx="1">
                  <c:v>155</c:v>
                </c:pt>
                <c:pt idx="2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3-491B-8A42-1641ACE3AD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7267672"/>
        <c:axId val="657283352"/>
      </c:barChart>
      <c:catAx>
        <c:axId val="657267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7283352"/>
        <c:crosses val="autoZero"/>
        <c:auto val="1"/>
        <c:lblAlgn val="ctr"/>
        <c:lblOffset val="100"/>
        <c:noMultiLvlLbl val="0"/>
      </c:catAx>
      <c:valAx>
        <c:axId val="65728335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57267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noFill/>
      <a:prstDash val="solid"/>
      <a:round/>
    </a:ln>
    <a:effectLst/>
  </c:spPr>
  <c:txPr>
    <a:bodyPr/>
    <a:lstStyle/>
    <a:p>
      <a:pPr>
        <a:defRPr b="1"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sz="1600" b="1" i="0" u="none" strike="noStrike" baseline="0">
                <a:effectLst/>
              </a:rPr>
              <a:t>Accompagnements uniquement individuels </a:t>
            </a:r>
            <a:endParaRPr lang="fr-FR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4.0018195818170149E-2"/>
          <c:y val="0.24689359710991055"/>
          <c:w val="0.91996360836365965"/>
          <c:h val="0.57460444453919979"/>
        </c:manualLayout>
      </c:layout>
      <c:barChart>
        <c:barDir val="col"/>
        <c:grouping val="clustered"/>
        <c:varyColors val="0"/>
        <c:ser>
          <c:idx val="5"/>
          <c:order val="0"/>
          <c:tx>
            <c:v>Total</c:v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'[Enquete EBEP RS 2023 au 23 11 2023.xlsx]Synthese'!$B$96:$E$96</c:f>
              <c:strCache>
                <c:ptCount val="4"/>
                <c:pt idx="0">
                  <c:v>Maternelle</c:v>
                </c:pt>
                <c:pt idx="1">
                  <c:v>Elémentaire</c:v>
                </c:pt>
                <c:pt idx="2">
                  <c:v>Collège</c:v>
                </c:pt>
                <c:pt idx="3">
                  <c:v>LYCEE</c:v>
                </c:pt>
              </c:strCache>
            </c:strRef>
          </c:cat>
          <c:val>
            <c:numRef>
              <c:f>'[Enquete EBEP RS 2023 au 23 11 2023.xlsx]Synthese'!$B$99:$E$99</c:f>
              <c:numCache>
                <c:formatCode>#,##0</c:formatCode>
                <c:ptCount val="4"/>
                <c:pt idx="0">
                  <c:v>403</c:v>
                </c:pt>
                <c:pt idx="1">
                  <c:v>1131</c:v>
                </c:pt>
                <c:pt idx="2">
                  <c:v>436</c:v>
                </c:pt>
                <c:pt idx="3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3-442E-B1D3-9AA402B605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9087832"/>
        <c:axId val="319089008"/>
      </c:barChart>
      <c:catAx>
        <c:axId val="319087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19089008"/>
        <c:crosses val="autoZero"/>
        <c:auto val="1"/>
        <c:lblAlgn val="ctr"/>
        <c:lblOffset val="100"/>
        <c:noMultiLvlLbl val="0"/>
      </c:catAx>
      <c:valAx>
        <c:axId val="3190890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319087832"/>
        <c:crosses val="autoZero"/>
        <c:crossBetween val="between"/>
      </c:valAx>
      <c:spPr>
        <a:solidFill>
          <a:schemeClr val="bg1"/>
        </a:solidFill>
        <a:ln>
          <a:solidFill>
            <a:schemeClr val="accent1">
              <a:lumMod val="7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noFill/>
      <a:prstDash val="solid"/>
      <a:round/>
    </a:ln>
    <a:effectLst/>
  </c:spPr>
  <c:txPr>
    <a:bodyPr/>
    <a:lstStyle/>
    <a:p>
      <a:pPr>
        <a:defRPr b="1"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fr-FR" sz="1600"/>
              <a:t>Financement des accompagnants</a:t>
            </a:r>
          </a:p>
        </c:rich>
      </c:tx>
      <c:layout>
        <c:manualLayout>
          <c:xMode val="edge"/>
          <c:yMode val="edge"/>
          <c:x val="0.13432581382494815"/>
          <c:y val="4.75107555775110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242107392661818"/>
          <c:y val="0.19452207164465896"/>
          <c:w val="0.78134569894472272"/>
          <c:h val="0.4815343579528339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804C-4C16-A635-0FB15EA4972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04C-4C16-A635-0FB15EA4972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804C-4C16-A635-0FB15EA4972D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804C-4C16-A635-0FB15EA4972D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4-804C-4C16-A635-0FB15EA4972D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'[Enquete EBEP RS 2023 au 23 11 2023.xlsx]Synthese'!$A$108:$A$112</c:f>
              <c:strCache>
                <c:ptCount val="5"/>
                <c:pt idx="0">
                  <c:v>100% Famille </c:v>
                </c:pt>
                <c:pt idx="1">
                  <c:v>100% ETAB </c:v>
                </c:pt>
                <c:pt idx="2">
                  <c:v>AEFE</c:v>
                </c:pt>
                <c:pt idx="3">
                  <c:v> Partagé_Famille_ETAB</c:v>
                </c:pt>
                <c:pt idx="4">
                  <c:v>Autre_moyen</c:v>
                </c:pt>
              </c:strCache>
            </c:strRef>
          </c:cat>
          <c:val>
            <c:numRef>
              <c:f>'[Enquete EBEP RS 2023 au 23 11 2023.xlsx]Synthese'!$B$108:$B$112</c:f>
              <c:numCache>
                <c:formatCode>#,##0</c:formatCode>
                <c:ptCount val="5"/>
                <c:pt idx="0">
                  <c:v>1594</c:v>
                </c:pt>
                <c:pt idx="1">
                  <c:v>265</c:v>
                </c:pt>
                <c:pt idx="2">
                  <c:v>270</c:v>
                </c:pt>
                <c:pt idx="3">
                  <c:v>72</c:v>
                </c:pt>
                <c:pt idx="4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C4-4B34-A88F-E47F30DFAA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9086656"/>
        <c:axId val="319085088"/>
      </c:barChart>
      <c:catAx>
        <c:axId val="319086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319085088"/>
        <c:crosses val="autoZero"/>
        <c:auto val="0"/>
        <c:lblAlgn val="ctr"/>
        <c:lblOffset val="100"/>
        <c:noMultiLvlLbl val="0"/>
      </c:catAx>
      <c:valAx>
        <c:axId val="31908508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3190866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fr-FR" sz="1600" dirty="0"/>
              <a:t>Pilote de l’équipe éducative chargée</a:t>
            </a:r>
            <a:r>
              <a:rPr lang="fr-FR" sz="1600" baseline="0" dirty="0"/>
              <a:t> du</a:t>
            </a:r>
            <a:r>
              <a:rPr lang="fr-FR" sz="1600" dirty="0"/>
              <a:t> suivi parcours EBEP</a:t>
            </a:r>
          </a:p>
        </c:rich>
      </c:tx>
      <c:layout>
        <c:manualLayout>
          <c:xMode val="edge"/>
          <c:yMode val="edge"/>
          <c:x val="9.0338576063560674E-2"/>
          <c:y val="9.4049275008035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2666661547307201E-2"/>
          <c:y val="0.20080714382519912"/>
          <c:w val="0.93295238899708866"/>
          <c:h val="0.65401100924464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'[Enquete EBEP RS 2023 au 23 11 2023.xlsx]Synthese'!$A$130</c:f>
              <c:strCache>
                <c:ptCount val="1"/>
                <c:pt idx="0">
                  <c:v>Pilote equipe educ. chargée(s) suivi parcours EBEP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'[Enquete EBEP RS 2023 au 23 11 2023.xlsx]Synthese'!$B$129:$H$129</c:f>
              <c:strCache>
                <c:ptCount val="7"/>
                <c:pt idx="0">
                  <c:v>CE</c:v>
                </c:pt>
                <c:pt idx="1">
                  <c:v>PRIN</c:v>
                </c:pt>
                <c:pt idx="2">
                  <c:v>ADJ</c:v>
                </c:pt>
                <c:pt idx="3">
                  <c:v>CPE</c:v>
                </c:pt>
                <c:pt idx="4">
                  <c:v>DIR</c:v>
                </c:pt>
                <c:pt idx="5">
                  <c:v>ENS</c:v>
                </c:pt>
                <c:pt idx="6">
                  <c:v>AUT</c:v>
                </c:pt>
              </c:strCache>
            </c:strRef>
          </c:cat>
          <c:val>
            <c:numRef>
              <c:f>'[Enquete EBEP RS 2023 au 23 11 2023.xlsx]Synthese'!$B$130:$H$130</c:f>
              <c:numCache>
                <c:formatCode>#,##0</c:formatCode>
                <c:ptCount val="7"/>
                <c:pt idx="0">
                  <c:v>132</c:v>
                </c:pt>
                <c:pt idx="1">
                  <c:v>15</c:v>
                </c:pt>
                <c:pt idx="2">
                  <c:v>99</c:v>
                </c:pt>
                <c:pt idx="3">
                  <c:v>60</c:v>
                </c:pt>
                <c:pt idx="4">
                  <c:v>404</c:v>
                </c:pt>
                <c:pt idx="6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15-4A76-88DA-22DF4ECB0E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7261792"/>
        <c:axId val="657262184"/>
      </c:barChart>
      <c:catAx>
        <c:axId val="657261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657262184"/>
        <c:crosses val="autoZero"/>
        <c:auto val="1"/>
        <c:lblAlgn val="ctr"/>
        <c:lblOffset val="100"/>
        <c:noMultiLvlLbl val="0"/>
      </c:catAx>
      <c:valAx>
        <c:axId val="65726218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572617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fr-FR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Référent</a:t>
            </a:r>
            <a:r>
              <a:rPr lang="en-US" sz="1400" baseline="0"/>
              <a:t> EBEP</a:t>
            </a:r>
            <a:endParaRPr lang="en-US" sz="14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059879607092612"/>
          <c:y val="0.1506647656323829"/>
          <c:w val="0.87704591591331249"/>
          <c:h val="0.641535305381156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'[Enquete EBEP RS 2023 au 23 11 2023.xlsx]Synthese'!$A$133</c:f>
              <c:strCache>
                <c:ptCount val="1"/>
                <c:pt idx="0">
                  <c:v>Référent EBEP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'G:\AEFE\Services\CDIS\Enquêtes\EBEP\2022\[ENQUETE EBEP 2022 (au 2022 11 22).xlsm]Synthèse'!$G$105:$H$105</c:f>
              <c:strCache>
                <c:ptCount val="2"/>
                <c:pt idx="0">
                  <c:v>ENS</c:v>
                </c:pt>
                <c:pt idx="1">
                  <c:v>AUT</c:v>
                </c:pt>
              </c:strCache>
            </c:strRef>
          </c:cat>
          <c:val>
            <c:numRef>
              <c:f>'[Enquete EBEP RS 2023 au 23 11 2023.xlsx]Synthese'!$G$133:$H$133</c:f>
              <c:numCache>
                <c:formatCode>#,##0</c:formatCode>
                <c:ptCount val="2"/>
                <c:pt idx="0">
                  <c:v>400</c:v>
                </c:pt>
                <c:pt idx="1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9-4C31-B29B-960C3D0082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9398224"/>
        <c:axId val="319402928"/>
      </c:barChart>
      <c:catAx>
        <c:axId val="319398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19402928"/>
        <c:crosses val="autoZero"/>
        <c:auto val="1"/>
        <c:lblAlgn val="ctr"/>
        <c:lblOffset val="100"/>
        <c:noMultiLvlLbl val="0"/>
      </c:catAx>
      <c:valAx>
        <c:axId val="319402928"/>
        <c:scaling>
          <c:orientation val="minMax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crossAx val="3193982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0.8791</cdr:x>
      <cdr:y>0</cdr:y>
    </cdr:from>
    <cdr:to>
      <cdr:x>1</cdr:x>
      <cdr:y>0.2005</cdr:y>
    </cdr:to>
    <cdr:pic>
      <cdr:nvPicPr>
        <cdr:cNvPr id="2" name="Image 1">
          <a:extLst xmlns:a="http://schemas.openxmlformats.org/drawingml/2006/main">
            <a:ext uri="{FF2B5EF4-FFF2-40B4-BE49-F238E27FC236}">
              <a16:creationId xmlns:a16="http://schemas.microsoft.com/office/drawing/2014/main" id="{E6C92FEE-1EBC-4283-BE89-AFBF243CB2D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317490" y="-439387"/>
          <a:ext cx="868842" cy="638112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Enquête EBEP Rentrée 2023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dirty="0"/>
              <a:t>Données novembre 23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534" y="0"/>
            <a:ext cx="912481" cy="75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6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90925" cy="4601183"/>
          </a:xfrm>
        </p:spPr>
        <p:txBody>
          <a:bodyPr/>
          <a:lstStyle/>
          <a:p>
            <a:r>
              <a:rPr lang="fr-FR" dirty="0"/>
              <a:t>La politique inclusive de l’établissement</a:t>
            </a:r>
            <a:br>
              <a:rPr lang="fr-FR" dirty="0"/>
            </a:br>
            <a:r>
              <a:rPr lang="fr-FR" dirty="0"/>
              <a:t>(1)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D6D05FA-976F-4D62-A15C-CF18214401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899472"/>
              </p:ext>
            </p:extLst>
          </p:nvPr>
        </p:nvGraphicFramePr>
        <p:xfrm>
          <a:off x="3892489" y="727322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243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46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politique inclusive de l’établissement (2)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684733"/>
              </p:ext>
            </p:extLst>
          </p:nvPr>
        </p:nvGraphicFramePr>
        <p:xfrm>
          <a:off x="3809999" y="755009"/>
          <a:ext cx="7557084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19" y="2904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6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Politique inclusive de l’établissement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881884"/>
              </p:ext>
            </p:extLst>
          </p:nvPr>
        </p:nvGraphicFramePr>
        <p:xfrm>
          <a:off x="3809999" y="981511"/>
          <a:ext cx="7624195" cy="5075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19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16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38921" cy="4601183"/>
          </a:xfrm>
        </p:spPr>
        <p:txBody>
          <a:bodyPr/>
          <a:lstStyle/>
          <a:p>
            <a:r>
              <a:rPr lang="fr-FR" dirty="0"/>
              <a:t>Niveau d’appropriation de l’outil Qualinclus EFE par les 91 établissements qui déclarent l’utiliser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68E00BA7-77FE-4475-8C19-A4809431E4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219857"/>
              </p:ext>
            </p:extLst>
          </p:nvPr>
        </p:nvGraphicFramePr>
        <p:xfrm>
          <a:off x="3669475" y="855022"/>
          <a:ext cx="7671460" cy="5118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19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80747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3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23837"/>
            <a:ext cx="3419856" cy="4601183"/>
          </a:xfrm>
        </p:spPr>
        <p:txBody>
          <a:bodyPr/>
          <a:lstStyle/>
          <a:p>
            <a:r>
              <a:rPr lang="fr-FR" dirty="0"/>
              <a:t>Combien de protocoles par degrés d’enseignement ?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6FA94A0-3A1C-4A70-B128-471CF2714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389949"/>
              </p:ext>
            </p:extLst>
          </p:nvPr>
        </p:nvGraphicFramePr>
        <p:xfrm>
          <a:off x="3868737" y="308758"/>
          <a:ext cx="8097976" cy="6191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91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4420" y="113993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70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premiers résultats sur les protocoles par nationalités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55BFC27-086D-4F46-9635-552946C91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26731"/>
              </p:ext>
            </p:extLst>
          </p:nvPr>
        </p:nvGraphicFramePr>
        <p:xfrm>
          <a:off x="3515096" y="403761"/>
          <a:ext cx="8193974" cy="6080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16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94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309938" cy="4601183"/>
          </a:xfrm>
        </p:spPr>
        <p:txBody>
          <a:bodyPr/>
          <a:lstStyle/>
          <a:p>
            <a:r>
              <a:rPr lang="fr-FR" dirty="0"/>
              <a:t>Les aménagements selon les degrés : durant la scolarité et pour les  épreuves d’examen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ADEB9D0-0DA6-43B9-BD5A-FC98B1F3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74085"/>
              </p:ext>
            </p:extLst>
          </p:nvPr>
        </p:nvGraphicFramePr>
        <p:xfrm>
          <a:off x="3868738" y="863601"/>
          <a:ext cx="5631522" cy="3470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AD61ADF9-21A6-49FD-9038-6A306B50B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147401"/>
              </p:ext>
            </p:extLst>
          </p:nvPr>
        </p:nvGraphicFramePr>
        <p:xfrm>
          <a:off x="8419264" y="3852738"/>
          <a:ext cx="3309938" cy="290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17" y="0"/>
            <a:ext cx="912481" cy="75210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21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23837"/>
            <a:ext cx="3584448" cy="4601183"/>
          </a:xfrm>
        </p:spPr>
        <p:txBody>
          <a:bodyPr>
            <a:normAutofit/>
          </a:bodyPr>
          <a:lstStyle/>
          <a:p>
            <a:r>
              <a:rPr lang="fr-FR" sz="3200" dirty="0"/>
              <a:t>La répartition des AESH par type d’accompagnement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3CBDD49-012C-4211-A653-431E0FAAF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762705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19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8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AESH individuels par degrés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46071B79-4460-4250-8F70-6CF7990B6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96760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92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9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 sont financés les AESH dans le réseau ?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77E02366-E9BA-4112-8568-D97096073E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384991"/>
              </p:ext>
            </p:extLst>
          </p:nvPr>
        </p:nvGraphicFramePr>
        <p:xfrm>
          <a:off x="3938587" y="1562100"/>
          <a:ext cx="7057964" cy="456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19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1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Qui suit le parcours des EBEP ?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FFE3A878-4010-461F-8E01-008D618B8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972876"/>
              </p:ext>
            </p:extLst>
          </p:nvPr>
        </p:nvGraphicFramePr>
        <p:xfrm>
          <a:off x="4358245" y="439387"/>
          <a:ext cx="7186332" cy="318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5ACE4BEF-DC2E-4CE7-B37A-D6C77D9C46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366915"/>
              </p:ext>
            </p:extLst>
          </p:nvPr>
        </p:nvGraphicFramePr>
        <p:xfrm>
          <a:off x="5004336" y="3887566"/>
          <a:ext cx="3474646" cy="283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92" y="0"/>
            <a:ext cx="912481" cy="75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Nombre et composition des pôles santé dans l’EFE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43" y="0"/>
            <a:ext cx="912481" cy="7521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6919" y="92622"/>
            <a:ext cx="868842" cy="638112"/>
          </a:xfrm>
          <a:prstGeom prst="rect">
            <a:avLst/>
          </a:prstGeom>
        </p:spPr>
      </p:pic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1707AEA8-ED79-4E7E-A74E-15F65F3FEA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290961"/>
              </p:ext>
            </p:extLst>
          </p:nvPr>
        </p:nvGraphicFramePr>
        <p:xfrm>
          <a:off x="4038600" y="104774"/>
          <a:ext cx="6908319" cy="6648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4839678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114</TotalTime>
  <Words>179</Words>
  <Application>Microsoft Office PowerPoint</Application>
  <PresentationFormat>Grand écran</PresentationFormat>
  <Paragraphs>29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Corbel</vt:lpstr>
      <vt:lpstr>Wingdings 2</vt:lpstr>
      <vt:lpstr>Cadre</vt:lpstr>
      <vt:lpstr>Enquête EBEP Rentrée 2023 </vt:lpstr>
      <vt:lpstr>Combien de protocoles par degrés d’enseignement ? </vt:lpstr>
      <vt:lpstr>Les premiers résultats sur les protocoles par nationalités</vt:lpstr>
      <vt:lpstr>Les aménagements selon les degrés : durant la scolarité et pour les  épreuves d’examen</vt:lpstr>
      <vt:lpstr>La répartition des AESH par type d’accompagnement</vt:lpstr>
      <vt:lpstr>Les AESH individuels par degrés</vt:lpstr>
      <vt:lpstr>Comment sont financés les AESH dans le réseau ?</vt:lpstr>
      <vt:lpstr>Qui suit le parcours des EBEP ?</vt:lpstr>
      <vt:lpstr>Nombre et composition des pôles santé dans l’EFE</vt:lpstr>
      <vt:lpstr>La politique inclusive de l’établissement (1)</vt:lpstr>
      <vt:lpstr>La politique inclusive de l’établissement (2)</vt:lpstr>
      <vt:lpstr>Politique inclusive de l’établissement</vt:lpstr>
      <vt:lpstr>Niveau d’appropriation de l’outil Qualinclus EFE par les 91 établissements qui déclarent l’utiliser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Collado</dc:creator>
  <cp:lastModifiedBy>POUYFAUCON Helene</cp:lastModifiedBy>
  <cp:revision>13</cp:revision>
  <dcterms:created xsi:type="dcterms:W3CDTF">2023-11-23T21:49:58Z</dcterms:created>
  <dcterms:modified xsi:type="dcterms:W3CDTF">2024-01-09T17:49:26Z</dcterms:modified>
</cp:coreProperties>
</file>