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81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 Extra-Bold Bold" panose="020B0604020202020204" charset="0"/>
      <p:regular r:id="rId23"/>
    </p:embeddedFont>
    <p:embeddedFont>
      <p:font typeface="Telegraf" panose="020B0604020202020204" charset="0"/>
      <p:regular r:id="rId24"/>
    </p:embeddedFont>
    <p:embeddedFont>
      <p:font typeface="Montserrat Classic" panose="020B0604020202020204" charset="0"/>
      <p:regular r:id="rId25"/>
    </p:embeddedFont>
    <p:embeddedFont>
      <p:font typeface="Telegraf Bold" panose="020B0604020202020204" charset="0"/>
      <p:regular r:id="rId26"/>
    </p:embeddedFont>
    <p:embeddedFont>
      <p:font typeface="Montserrat" panose="020B0604020202020204" charset="0"/>
      <p:regular r:id="rId27"/>
    </p:embeddedFont>
    <p:embeddedFont>
      <p:font typeface="Montserrat Extra-Bold" panose="020B0604020202020204" charset="0"/>
      <p:regular r:id="rId28"/>
    </p:embeddedFont>
    <p:embeddedFont>
      <p:font typeface="Montserrat Extra-Light Bold" panose="020B0604020202020204" charset="0"/>
      <p:regular r:id="rId29"/>
    </p:embeddedFont>
    <p:embeddedFont>
      <p:font typeface="Open Sans Light Bold" panose="020B0604020202020204" charset="0"/>
      <p:regular r:id="rId30"/>
    </p:embeddedFont>
    <p:embeddedFont>
      <p:font typeface="Montserrat Extra-Light" panose="020B0604020202020204" charset="0"/>
      <p:regular r:id="rId31"/>
    </p:embeddedFont>
    <p:embeddedFont>
      <p:font typeface="Montserrat Classic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320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hyperlink" Target="mailto:prenom.nom@aefe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0" Type="http://schemas.openxmlformats.org/officeDocument/2006/relationships/image" Target="../media/image24.sv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.jpe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9.svg"/><Relationship Id="rId10" Type="http://schemas.openxmlformats.org/officeDocument/2006/relationships/image" Target="../media/image34.sv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ssistance.aefe.fr/" TargetMode="External"/><Relationship Id="rId4" Type="http://schemas.openxmlformats.org/officeDocument/2006/relationships/hyperlink" Target="https://orion.aefe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7253" y="390976"/>
            <a:ext cx="2454517" cy="2096781"/>
          </a:xfrm>
          <a:custGeom>
            <a:avLst/>
            <a:gdLst/>
            <a:ahLst/>
            <a:cxnLst/>
            <a:rect l="l" t="t" r="r" b="b"/>
            <a:pathLst>
              <a:path w="2454517" h="2096781">
                <a:moveTo>
                  <a:pt x="0" y="0"/>
                </a:moveTo>
                <a:lnTo>
                  <a:pt x="2454517" y="0"/>
                </a:lnTo>
                <a:lnTo>
                  <a:pt x="2454517" y="2096781"/>
                </a:lnTo>
                <a:lnTo>
                  <a:pt x="0" y="20967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0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71063" y="819237"/>
            <a:ext cx="1797723" cy="1423503"/>
          </a:xfrm>
          <a:custGeom>
            <a:avLst/>
            <a:gdLst/>
            <a:ahLst/>
            <a:cxnLst/>
            <a:rect l="l" t="t" r="r" b="b"/>
            <a:pathLst>
              <a:path w="1797723" h="1423503">
                <a:moveTo>
                  <a:pt x="0" y="0"/>
                </a:moveTo>
                <a:lnTo>
                  <a:pt x="1797723" y="0"/>
                </a:lnTo>
                <a:lnTo>
                  <a:pt x="1797723" y="1423503"/>
                </a:lnTo>
                <a:lnTo>
                  <a:pt x="0" y="14235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5267599" y="6591444"/>
            <a:ext cx="6133546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028700" y="2678257"/>
            <a:ext cx="17259300" cy="6995680"/>
            <a:chOff x="0" y="0"/>
            <a:chExt cx="4545659" cy="18424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5659" cy="1842483"/>
            </a:xfrm>
            <a:custGeom>
              <a:avLst/>
              <a:gdLst/>
              <a:ahLst/>
              <a:cxnLst/>
              <a:rect l="l" t="t" r="r" b="b"/>
              <a:pathLst>
                <a:path w="4545659" h="1842483">
                  <a:moveTo>
                    <a:pt x="0" y="0"/>
                  </a:moveTo>
                  <a:lnTo>
                    <a:pt x="4545659" y="0"/>
                  </a:lnTo>
                  <a:lnTo>
                    <a:pt x="4545659" y="1842483"/>
                  </a:lnTo>
                  <a:lnTo>
                    <a:pt x="0" y="1842483"/>
                  </a:lnTo>
                  <a:close/>
                </a:path>
              </a:pathLst>
            </a:custGeom>
            <a:solidFill>
              <a:srgbClr val="08049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545659" cy="1852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7"/>
                </a:lnSpc>
              </a:pPr>
              <a:endParaRPr dirty="0"/>
            </a:p>
          </p:txBody>
        </p:sp>
      </p:grpSp>
      <p:sp>
        <p:nvSpPr>
          <p:cNvPr id="8" name="AutoShape 8"/>
          <p:cNvSpPr/>
          <p:nvPr/>
        </p:nvSpPr>
        <p:spPr>
          <a:xfrm rot="5400000">
            <a:off x="4863626" y="8603740"/>
            <a:ext cx="649856" cy="0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1586176" y="2579606"/>
            <a:ext cx="8378125" cy="8378125"/>
          </a:xfrm>
          <a:custGeom>
            <a:avLst/>
            <a:gdLst/>
            <a:ahLst/>
            <a:cxnLst/>
            <a:rect l="l" t="t" r="r" b="b"/>
            <a:pathLst>
              <a:path w="8378125" h="8378125">
                <a:moveTo>
                  <a:pt x="0" y="0"/>
                </a:moveTo>
                <a:lnTo>
                  <a:pt x="8378125" y="0"/>
                </a:lnTo>
                <a:lnTo>
                  <a:pt x="8378125" y="8378125"/>
                </a:lnTo>
                <a:lnTo>
                  <a:pt x="0" y="8378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2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17116" y="4360375"/>
            <a:ext cx="11276047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6999" dirty="0">
                <a:solidFill>
                  <a:srgbClr val="FFFFFF"/>
                </a:solidFill>
                <a:latin typeface="Montserrat Extra-Bold"/>
              </a:rPr>
              <a:t>Activation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7116" y="5276850"/>
            <a:ext cx="11618951" cy="270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6999" dirty="0">
                <a:solidFill>
                  <a:srgbClr val="FFFFFF"/>
                </a:solidFill>
                <a:latin typeface="Montserrat"/>
              </a:rPr>
              <a:t>de la </a:t>
            </a:r>
            <a:r>
              <a:rPr lang="fr-FR" sz="6999" dirty="0">
                <a:solidFill>
                  <a:srgbClr val="FFFFFF"/>
                </a:solidFill>
                <a:latin typeface="Montserrat"/>
              </a:rPr>
              <a:t>messagerie</a:t>
            </a:r>
            <a:r>
              <a:rPr lang="en-US" sz="6999" dirty="0">
                <a:solidFill>
                  <a:srgbClr val="FFFFFF"/>
                </a:solidFill>
                <a:latin typeface="Montserrat"/>
              </a:rPr>
              <a:t> </a:t>
            </a:r>
          </a:p>
          <a:p>
            <a:pPr>
              <a:lnSpc>
                <a:spcPts val="6999"/>
              </a:lnSpc>
            </a:pPr>
            <a:r>
              <a:rPr lang="fr-FR" sz="6999" dirty="0">
                <a:solidFill>
                  <a:srgbClr val="FFFFFF"/>
                </a:solidFill>
                <a:latin typeface="Montserrat"/>
              </a:rPr>
              <a:t>en</a:t>
            </a:r>
            <a:r>
              <a:rPr lang="en-US" sz="6999" dirty="0">
                <a:solidFill>
                  <a:srgbClr val="FFFFFF"/>
                </a:solidFill>
                <a:latin typeface="Montserrat"/>
              </a:rPr>
              <a:t> aefe.fr</a:t>
            </a:r>
          </a:p>
          <a:p>
            <a:pPr>
              <a:lnSpc>
                <a:spcPts val="6999"/>
              </a:lnSpc>
            </a:pPr>
            <a:endParaRPr lang="en-US" sz="6999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17116" y="7048500"/>
            <a:ext cx="12256484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</a:pPr>
            <a:r>
              <a:rPr lang="en-US" sz="6999" dirty="0">
                <a:solidFill>
                  <a:srgbClr val="FFFFFF"/>
                </a:solidFill>
                <a:latin typeface="Montserrat Extra-Bold"/>
              </a:rPr>
              <a:t>et du </a:t>
            </a:r>
            <a:r>
              <a:rPr lang="fr-FR" sz="6999" dirty="0">
                <a:solidFill>
                  <a:srgbClr val="FFFFFF"/>
                </a:solidFill>
                <a:latin typeface="Montserrat Extra-Bold"/>
              </a:rPr>
              <a:t>compte</a:t>
            </a:r>
            <a:r>
              <a:rPr lang="en-US" sz="6999" dirty="0">
                <a:solidFill>
                  <a:srgbClr val="FFFFFF"/>
                </a:solidFill>
                <a:latin typeface="Montserrat Extra-Bold"/>
              </a:rPr>
              <a:t> numérique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58755" y="8358948"/>
            <a:ext cx="7999190" cy="527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Telegraf"/>
              </a:rPr>
              <a:t>DÉPARTEMENT </a:t>
            </a:r>
          </a:p>
          <a:p>
            <a:pPr marL="0" lvl="0" indent="0">
              <a:lnSpc>
                <a:spcPts val="1980"/>
              </a:lnSpc>
            </a:pPr>
            <a:r>
              <a:rPr lang="en-US" sz="1800">
                <a:solidFill>
                  <a:srgbClr val="FFFFFF"/>
                </a:solidFill>
                <a:latin typeface="Telegraf"/>
              </a:rPr>
              <a:t>DES SYSTÈMES D'INFORMATION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72195" y="4595961"/>
            <a:ext cx="2140767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</a:pPr>
            <a:r>
              <a:rPr lang="en-US" sz="2399" spc="155">
                <a:solidFill>
                  <a:srgbClr val="FFFFFF"/>
                </a:solidFill>
                <a:latin typeface="Montserrat Classic"/>
              </a:rPr>
              <a:t>TUTORIEL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5852" y="2154049"/>
            <a:ext cx="21198359" cy="292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588"/>
              </a:lnSpc>
            </a:pPr>
            <a:r>
              <a:rPr lang="en-US" sz="20535" spc="1334" dirty="0">
                <a:solidFill>
                  <a:srgbClr val="FFFFFF">
                    <a:alpha val="7843"/>
                  </a:srgbClr>
                </a:solidFill>
                <a:latin typeface="Montserrat Classic"/>
              </a:rPr>
              <a:t>TUTORIEL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88187" y="2210996"/>
            <a:ext cx="17122887" cy="7593319"/>
            <a:chOff x="0" y="0"/>
            <a:chExt cx="4509731" cy="19998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09731" cy="1999886"/>
            </a:xfrm>
            <a:custGeom>
              <a:avLst/>
              <a:gdLst/>
              <a:ahLst/>
              <a:cxnLst/>
              <a:rect l="l" t="t" r="r" b="b"/>
              <a:pathLst>
                <a:path w="4509731" h="1999886">
                  <a:moveTo>
                    <a:pt x="0" y="0"/>
                  </a:moveTo>
                  <a:lnTo>
                    <a:pt x="4509731" y="0"/>
                  </a:lnTo>
                  <a:lnTo>
                    <a:pt x="4509731" y="1999886"/>
                  </a:lnTo>
                  <a:lnTo>
                    <a:pt x="0" y="1999886"/>
                  </a:lnTo>
                  <a:close/>
                </a:path>
              </a:pathLst>
            </a:custGeom>
            <a:solidFill>
              <a:srgbClr val="08049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4509731" cy="200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7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542501" y="4063285"/>
            <a:ext cx="8378125" cy="8378125"/>
          </a:xfrm>
          <a:custGeom>
            <a:avLst/>
            <a:gdLst/>
            <a:ahLst/>
            <a:cxnLst/>
            <a:rect l="l" t="t" r="r" b="b"/>
            <a:pathLst>
              <a:path w="8378125" h="8378125">
                <a:moveTo>
                  <a:pt x="0" y="0"/>
                </a:moveTo>
                <a:lnTo>
                  <a:pt x="8378126" y="0"/>
                </a:lnTo>
                <a:lnTo>
                  <a:pt x="8378126" y="8378125"/>
                </a:lnTo>
                <a:lnTo>
                  <a:pt x="0" y="8378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594487" y="5360596"/>
            <a:ext cx="5102423" cy="1160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20"/>
              </a:lnSpc>
            </a:pPr>
            <a:r>
              <a:rPr lang="en-US" sz="6800">
                <a:solidFill>
                  <a:srgbClr val="FFFFFF"/>
                </a:solidFill>
                <a:latin typeface="Montserrat Extra-Bold Bold"/>
              </a:rPr>
              <a:t>Préambule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485853" y="2569006"/>
            <a:ext cx="13708378" cy="7082662"/>
          </a:xfrm>
          <a:custGeom>
            <a:avLst/>
            <a:gdLst/>
            <a:ahLst/>
            <a:cxnLst/>
            <a:rect l="l" t="t" r="r" b="b"/>
            <a:pathLst>
              <a:path w="13708378" h="7082662">
                <a:moveTo>
                  <a:pt x="0" y="0"/>
                </a:moveTo>
                <a:lnTo>
                  <a:pt x="13708378" y="0"/>
                </a:lnTo>
                <a:lnTo>
                  <a:pt x="13708378" y="7082661"/>
                </a:lnTo>
                <a:lnTo>
                  <a:pt x="0" y="70826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765588" y="2530906"/>
            <a:ext cx="9163897" cy="139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fr-FR" sz="2000">
                <a:solidFill>
                  <a:srgbClr val="080492"/>
                </a:solidFill>
                <a:latin typeface="Montserrat Extra-Bold"/>
              </a:rPr>
              <a:t>En juin 2021, l’Agence pour l’enseignement français à l’étranger a initié une réforme numérique visant à la modernisation et à la sécurisation des systèmes d’information du réseau des établissements français à l’étranger.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52148" y="5105400"/>
            <a:ext cx="9446838" cy="4032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Cette réforme repose sur une nouvelle solution de gestion des accès et des identités numériques (IAM-Identity Access Management) qui garantit l’authentification des personnels et l’accès sécurisé : </a:t>
            </a:r>
          </a:p>
          <a:p>
            <a:pPr>
              <a:lnSpc>
                <a:spcPts val="2800"/>
              </a:lnSpc>
            </a:pPr>
            <a:endParaRPr lang="fr-FR" sz="2000">
              <a:solidFill>
                <a:srgbClr val="000000"/>
              </a:solidFill>
              <a:latin typeface="Montserrat"/>
            </a:endParaRPr>
          </a:p>
          <a:p>
            <a:pPr marL="431807" lvl="1" indent="-215904">
              <a:lnSpc>
                <a:spcPts val="358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aux applications AEFE ; </a:t>
            </a:r>
          </a:p>
          <a:p>
            <a:pPr marL="431807" lvl="1" indent="-215904">
              <a:lnSpc>
                <a:spcPts val="358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à l’Intranet collaboratif de l’enseignement français à l’étranger ORION ; </a:t>
            </a:r>
          </a:p>
          <a:p>
            <a:pPr marL="431807" lvl="1" indent="-215904">
              <a:lnSpc>
                <a:spcPts val="358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au vote électronique organisé dans le cadre des élections professionnelles </a:t>
            </a:r>
          </a:p>
          <a:p>
            <a:pPr>
              <a:lnSpc>
                <a:spcPts val="2800"/>
              </a:lnSpc>
            </a:pPr>
            <a:endParaRPr lang="fr-FR" sz="200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3360"/>
              </a:lnSpc>
            </a:pPr>
            <a:endParaRPr lang="fr-FR" sz="200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31318" y="3534253"/>
            <a:ext cx="8203618" cy="5611225"/>
          </a:xfrm>
          <a:custGeom>
            <a:avLst/>
            <a:gdLst/>
            <a:ahLst/>
            <a:cxnLst/>
            <a:rect l="l" t="t" r="r" b="b"/>
            <a:pathLst>
              <a:path w="8203618" h="5611225">
                <a:moveTo>
                  <a:pt x="0" y="0"/>
                </a:moveTo>
                <a:lnTo>
                  <a:pt x="8203618" y="0"/>
                </a:lnTo>
                <a:lnTo>
                  <a:pt x="8203618" y="5611225"/>
                </a:lnTo>
                <a:lnTo>
                  <a:pt x="0" y="5611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4000"/>
            </a:blip>
            <a:stretch>
              <a:fillRect l="-259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998916" y="4073525"/>
            <a:ext cx="6955286" cy="2101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</a:rPr>
              <a:t>Le système d’identité numérique, déployé à l’échelle du réseau, passe par l’attribution d’une messagerie individuelle en aefe.fr et d’un compte numérique nominatif qui doivent être activés par chaque personnel.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98916" y="6381750"/>
            <a:ext cx="6631869" cy="176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fr-FR" sz="2000">
                <a:solidFill>
                  <a:srgbClr val="080492"/>
                </a:solidFill>
                <a:latin typeface="Montserrat Extra-Bold"/>
              </a:rPr>
              <a:t>Tous les personnels (détachés, expatriés, résidents, personnels de droit local) de toutes les catégories d’établissements du réseau (EGD, conventionné et partenaires) sont concernés par cette démarche d’activation.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48826" y="5479598"/>
            <a:ext cx="9488904" cy="5420536"/>
          </a:xfrm>
          <a:custGeom>
            <a:avLst/>
            <a:gdLst/>
            <a:ahLst/>
            <a:cxnLst/>
            <a:rect l="l" t="t" r="r" b="b"/>
            <a:pathLst>
              <a:path w="9488904" h="5420536">
                <a:moveTo>
                  <a:pt x="0" y="0"/>
                </a:moveTo>
                <a:lnTo>
                  <a:pt x="9488904" y="0"/>
                </a:lnTo>
                <a:lnTo>
                  <a:pt x="9488904" y="5420536"/>
                </a:lnTo>
                <a:lnTo>
                  <a:pt x="0" y="5420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07176" y="5257861"/>
            <a:ext cx="9558340" cy="135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27"/>
              </a:lnSpc>
            </a:pPr>
            <a:r>
              <a:rPr lang="fr-FR" sz="2291">
                <a:solidFill>
                  <a:srgbClr val="000000"/>
                </a:solidFill>
                <a:latin typeface="Montserrat"/>
              </a:rPr>
              <a:t>l'activation de votre nouvelle messagerie en aefe.fr : étape 1 l’activation de votre compte numérique individuel : étape 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51867" y="3671132"/>
            <a:ext cx="8770158" cy="132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fr-FR" sz="4714">
                <a:solidFill>
                  <a:srgbClr val="000000"/>
                </a:solidFill>
                <a:latin typeface="Montserrat Extra-Bold"/>
              </a:rPr>
              <a:t>Ce guide reprend les étapes nécessaires à :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51867" y="5479598"/>
            <a:ext cx="485349" cy="485236"/>
            <a:chOff x="0" y="0"/>
            <a:chExt cx="647132" cy="64698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75100" y="134192"/>
              <a:ext cx="496932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fr-FR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351867" y="6166556"/>
            <a:ext cx="485349" cy="485236"/>
            <a:chOff x="0" y="0"/>
            <a:chExt cx="647132" cy="64698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75100" y="134192"/>
              <a:ext cx="496932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fr-FR" sz="1991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88187" y="2210996"/>
            <a:ext cx="17399813" cy="7593319"/>
            <a:chOff x="0" y="0"/>
            <a:chExt cx="4582667" cy="19998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82667" cy="1999886"/>
            </a:xfrm>
            <a:custGeom>
              <a:avLst/>
              <a:gdLst/>
              <a:ahLst/>
              <a:cxnLst/>
              <a:rect l="l" t="t" r="r" b="b"/>
              <a:pathLst>
                <a:path w="4582667" h="1999886">
                  <a:moveTo>
                    <a:pt x="0" y="0"/>
                  </a:moveTo>
                  <a:lnTo>
                    <a:pt x="4582667" y="0"/>
                  </a:lnTo>
                  <a:lnTo>
                    <a:pt x="4582667" y="1999886"/>
                  </a:lnTo>
                  <a:lnTo>
                    <a:pt x="0" y="1999886"/>
                  </a:lnTo>
                  <a:close/>
                </a:path>
              </a:pathLst>
            </a:custGeom>
            <a:solidFill>
              <a:srgbClr val="08049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4582667" cy="200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7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067543" y="5396504"/>
            <a:ext cx="14026072" cy="2026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56"/>
              </a:lnSpc>
            </a:pPr>
            <a:r>
              <a:rPr lang="en-US" sz="6800">
                <a:solidFill>
                  <a:srgbClr val="FFFFFF"/>
                </a:solidFill>
                <a:latin typeface="Montserrat Extra-Bold Bold"/>
              </a:rPr>
              <a:t>Activation de votre adresse de messagerie @aefe.fr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50708" y="3561167"/>
            <a:ext cx="1410295" cy="646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</a:pPr>
            <a:r>
              <a:rPr lang="en-US" sz="3800">
                <a:solidFill>
                  <a:srgbClr val="FFFFFF"/>
                </a:solidFill>
                <a:latin typeface="Montserrat Extra-Light Bold"/>
              </a:rPr>
              <a:t>Étape</a:t>
            </a:r>
          </a:p>
        </p:txBody>
      </p:sp>
      <p:sp>
        <p:nvSpPr>
          <p:cNvPr id="9" name="AutoShape 9"/>
          <p:cNvSpPr/>
          <p:nvPr/>
        </p:nvSpPr>
        <p:spPr>
          <a:xfrm>
            <a:off x="2128953" y="4416177"/>
            <a:ext cx="445827" cy="0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1371862" y="2210996"/>
            <a:ext cx="8378125" cy="8378125"/>
          </a:xfrm>
          <a:custGeom>
            <a:avLst/>
            <a:gdLst/>
            <a:ahLst/>
            <a:cxnLst/>
            <a:rect l="l" t="t" r="r" b="b"/>
            <a:pathLst>
              <a:path w="8378125" h="8378125">
                <a:moveTo>
                  <a:pt x="0" y="0"/>
                </a:moveTo>
                <a:lnTo>
                  <a:pt x="8378125" y="0"/>
                </a:lnTo>
                <a:lnTo>
                  <a:pt x="8378125" y="8378126"/>
                </a:lnTo>
                <a:lnTo>
                  <a:pt x="0" y="8378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654269" y="3602110"/>
            <a:ext cx="640882" cy="640733"/>
            <a:chOff x="0" y="0"/>
            <a:chExt cx="854510" cy="85431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854510" cy="85431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99166" y="180247"/>
              <a:ext cx="656177" cy="538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92"/>
                </a:lnSpc>
                <a:spcBef>
                  <a:spcPct val="0"/>
                </a:spcBef>
              </a:pPr>
              <a:r>
                <a:rPr lang="en-US" sz="2629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719371" y="3668345"/>
            <a:ext cx="10160860" cy="0"/>
          </a:xfrm>
          <a:prstGeom prst="line">
            <a:avLst/>
          </a:prstGeom>
          <a:ln w="19050" cap="flat">
            <a:solidFill>
              <a:srgbClr val="3F4D7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63452" y="2389879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2"/>
              <a:ext cx="1164026" cy="872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fr-FR" sz="4664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-946892">
            <a:off x="-890588" y="4448577"/>
            <a:ext cx="5366870" cy="5916368"/>
          </a:xfrm>
          <a:custGeom>
            <a:avLst/>
            <a:gdLst/>
            <a:ahLst/>
            <a:cxnLst/>
            <a:rect l="l" t="t" r="r" b="b"/>
            <a:pathLst>
              <a:path w="5366870" h="5916368">
                <a:moveTo>
                  <a:pt x="0" y="0"/>
                </a:moveTo>
                <a:lnTo>
                  <a:pt x="5366870" y="0"/>
                </a:lnTo>
                <a:lnTo>
                  <a:pt x="5366870" y="5916368"/>
                </a:lnTo>
                <a:lnTo>
                  <a:pt x="0" y="5916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0238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75100" y="134192"/>
              <a:ext cx="496932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fr-FR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75100" y="134192"/>
              <a:ext cx="496932" cy="3761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fr-FR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719371" y="2590121"/>
            <a:ext cx="1016086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fr-FR" sz="4714">
                <a:solidFill>
                  <a:srgbClr val="000000"/>
                </a:solidFill>
                <a:latin typeface="Telegraf Bold"/>
              </a:rPr>
              <a:t>Réception du courriel d’activation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19692" y="4249738"/>
            <a:ext cx="8059613" cy="176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En tant que personnel du réseau de l’enseignement français à l’étranger, vous avez reçu un courriel de l’AEFE sur votre messagerie personnelle vous invitant à activer votre adresse de messagerie en @aefe.fr. </a:t>
            </a:r>
          </a:p>
          <a:p>
            <a:pPr algn="l">
              <a:lnSpc>
                <a:spcPts val="2800"/>
              </a:lnSpc>
            </a:pPr>
            <a:endParaRPr lang="fr-FR" sz="20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119692" y="7206736"/>
            <a:ext cx="10176124" cy="176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Si vous ne visualisez pas les courriels envoyés par l’AEFE sur votre messagerie : </a:t>
            </a:r>
          </a:p>
          <a:p>
            <a:pPr marL="431807" lvl="1" indent="-215904">
              <a:lnSpc>
                <a:spcPts val="280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vérifiez dans vos courriers indésirables (spams) </a:t>
            </a:r>
          </a:p>
          <a:p>
            <a:pPr marL="431807" lvl="1" indent="-215904">
              <a:lnSpc>
                <a:spcPts val="280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Montserrat"/>
              </a:rPr>
              <a:t>vérifiez auprès de votre DRH si l’adresse email est correctement renseignée dans MAGE.</a:t>
            </a:r>
          </a:p>
          <a:p>
            <a:pPr algn="l">
              <a:lnSpc>
                <a:spcPts val="2800"/>
              </a:lnSpc>
            </a:pPr>
            <a:endParaRPr lang="fr-FR" sz="200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119692" y="5820995"/>
            <a:ext cx="8956812" cy="692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fr-FR" sz="2000">
                <a:solidFill>
                  <a:srgbClr val="E14355"/>
                </a:solidFill>
                <a:latin typeface="Montserrat Extra-Bold"/>
              </a:rPr>
              <a:t>Ce courriel a été envoyé à l’adresse email que vous avez indiquée à votre employeur lors de votre inscription administrative.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4000" y="1301438"/>
            <a:ext cx="8176261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fr-FR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725954" y="4287838"/>
            <a:ext cx="670718" cy="670718"/>
            <a:chOff x="0" y="0"/>
            <a:chExt cx="894291" cy="8942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fr-FR" sz="2000">
                  <a:solidFill>
                    <a:srgbClr val="FFFFFF"/>
                  </a:solidFill>
                  <a:latin typeface="Open Sans Light Bold"/>
                </a:rPr>
                <a:t>1.1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3452" y="2592194"/>
            <a:ext cx="1136893" cy="1136628"/>
            <a:chOff x="0" y="0"/>
            <a:chExt cx="1515858" cy="151550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>
                  <a:alpha val="14902"/>
                </a:srgbClr>
              </a:solidFill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500910" y="4472782"/>
            <a:ext cx="670718" cy="670718"/>
            <a:chOff x="0" y="0"/>
            <a:chExt cx="894291" cy="89429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73200" y="6884381"/>
            <a:ext cx="1620102" cy="208448"/>
            <a:chOff x="0" y="0"/>
            <a:chExt cx="426694" cy="549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26694" cy="54900"/>
            </a:xfrm>
            <a:custGeom>
              <a:avLst/>
              <a:gdLst/>
              <a:ahLst/>
              <a:cxnLst/>
              <a:rect l="l" t="t" r="r" b="b"/>
              <a:pathLst>
                <a:path w="426694" h="54900">
                  <a:moveTo>
                    <a:pt x="0" y="0"/>
                  </a:moveTo>
                  <a:lnTo>
                    <a:pt x="426694" y="0"/>
                  </a:lnTo>
                  <a:lnTo>
                    <a:pt x="426694" y="54900"/>
                  </a:lnTo>
                  <a:lnTo>
                    <a:pt x="0" y="549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426694" cy="64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609717" y="4539116"/>
            <a:ext cx="4263307" cy="175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2"/>
              </a:lnSpc>
            </a:pPr>
            <a:r>
              <a:rPr lang="en-US" sz="3075">
                <a:solidFill>
                  <a:srgbClr val="000000"/>
                </a:solidFill>
                <a:latin typeface="Telegraf Bold"/>
              </a:rPr>
              <a:t>Ouvrez le message et cliquez sur le bouton « Activation »</a:t>
            </a:r>
          </a:p>
          <a:p>
            <a:pPr marL="0" lvl="0" indent="0" algn="l">
              <a:lnSpc>
                <a:spcPts val="3382"/>
              </a:lnSpc>
              <a:spcBef>
                <a:spcPct val="0"/>
              </a:spcBef>
            </a:pPr>
            <a:r>
              <a:rPr lang="en-US" sz="3075">
                <a:solidFill>
                  <a:srgbClr val="000000"/>
                </a:solidFill>
                <a:latin typeface="Telegraf 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836269" y="2870367"/>
            <a:ext cx="10615462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 b="1" err="1">
                <a:solidFill>
                  <a:srgbClr val="002060">
                    <a:alpha val="11765"/>
                  </a:srgbClr>
                </a:solidFill>
                <a:latin typeface="Telegraf Bold"/>
              </a:rPr>
              <a:t>Réception</a:t>
            </a:r>
            <a:r>
              <a:rPr lang="en-US" sz="4714" b="1">
                <a:solidFill>
                  <a:srgbClr val="002060">
                    <a:alpha val="11765"/>
                  </a:srgbClr>
                </a:solidFill>
                <a:latin typeface="Telegraf Bold"/>
              </a:rPr>
              <a:t> du </a:t>
            </a:r>
            <a:r>
              <a:rPr lang="en-US" sz="4714" b="1" err="1">
                <a:solidFill>
                  <a:srgbClr val="002060">
                    <a:alpha val="11765"/>
                  </a:srgbClr>
                </a:solidFill>
                <a:latin typeface="Telegraf Bold"/>
              </a:rPr>
              <a:t>courriel</a:t>
            </a:r>
            <a:r>
              <a:rPr lang="en-US" sz="4714" b="1">
                <a:solidFill>
                  <a:srgbClr val="002060">
                    <a:alpha val="11765"/>
                  </a:srgbClr>
                </a:solidFill>
                <a:latin typeface="Telegraf Bold"/>
              </a:rPr>
              <a:t> </a:t>
            </a:r>
            <a:r>
              <a:rPr lang="en-US" sz="4714" b="1" err="1">
                <a:solidFill>
                  <a:srgbClr val="002060">
                    <a:alpha val="11765"/>
                  </a:srgbClr>
                </a:solidFill>
                <a:latin typeface="Telegraf Bold"/>
              </a:rPr>
              <a:t>d’activation</a:t>
            </a:r>
            <a:endParaRPr lang="en-US" sz="4714" b="1">
              <a:solidFill>
                <a:srgbClr val="002060">
                  <a:alpha val="11765"/>
                </a:srgbClr>
              </a:solidFill>
              <a:latin typeface="Telegraf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20800" y="1724869"/>
            <a:ext cx="4211297" cy="76096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27314" y="3334970"/>
            <a:ext cx="12083178" cy="0"/>
          </a:xfrm>
          <a:prstGeom prst="line">
            <a:avLst/>
          </a:prstGeom>
          <a:ln w="19050" cap="flat">
            <a:solidFill>
              <a:srgbClr val="3F4D7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32874" y="2131666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439475" y="2331908"/>
            <a:ext cx="12083178" cy="72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 err="1">
                <a:solidFill>
                  <a:srgbClr val="000000"/>
                </a:solidFill>
                <a:latin typeface="Telegraf Bold"/>
              </a:rPr>
              <a:t>Initialisation</a:t>
            </a:r>
            <a:r>
              <a:rPr lang="en-US" sz="4714">
                <a:solidFill>
                  <a:srgbClr val="000000"/>
                </a:solidFill>
                <a:latin typeface="Telegraf Bold"/>
              </a:rPr>
              <a:t> du </a:t>
            </a:r>
            <a:r>
              <a:rPr lang="en-US" sz="4714" err="1">
                <a:solidFill>
                  <a:srgbClr val="000000"/>
                </a:solidFill>
                <a:latin typeface="Telegraf Bold"/>
              </a:rPr>
              <a:t>compte</a:t>
            </a:r>
            <a:r>
              <a:rPr lang="en-US" sz="4714">
                <a:solidFill>
                  <a:srgbClr val="000000"/>
                </a:solidFill>
                <a:latin typeface="Telegraf Bold"/>
              </a:rPr>
              <a:t> de </a:t>
            </a:r>
            <a:r>
              <a:rPr lang="en-US" sz="4714" err="1">
                <a:solidFill>
                  <a:srgbClr val="000000"/>
                </a:solidFill>
                <a:latin typeface="Telegraf Bold"/>
              </a:rPr>
              <a:t>messagerie</a:t>
            </a:r>
            <a:endParaRPr lang="en-US" sz="4714">
              <a:solidFill>
                <a:srgbClr val="000000"/>
              </a:solidFill>
              <a:latin typeface="Telegraf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507188" y="4087445"/>
            <a:ext cx="4958126" cy="130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Ouvrez le lien à l’aide des navigateurs Mozilla ou Chrome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70556" y="8293365"/>
            <a:ext cx="5944112" cy="466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Définissez votre mot de passe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07188" y="5883000"/>
            <a:ext cx="4838182" cy="466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Confirmez votre identité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70556" y="6456945"/>
            <a:ext cx="5931701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Indiquez votre date de naissance au format jour/mois/année : jj/mm/aaaa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Sélectionnez la zone géographique, le pays, le nom de votre établissement</a:t>
            </a:r>
          </a:p>
          <a:p>
            <a:pPr>
              <a:lnSpc>
                <a:spcPts val="1980"/>
              </a:lnSpc>
            </a:pPr>
            <a:endParaRPr lang="en-US" sz="1800">
              <a:solidFill>
                <a:srgbClr val="000000"/>
              </a:solidFill>
              <a:latin typeface="Montserrat Extra-Light"/>
            </a:endParaRPr>
          </a:p>
          <a:p>
            <a:pPr marL="0" lvl="0" indent="0">
              <a:lnSpc>
                <a:spcPts val="1980"/>
              </a:lnSpc>
            </a:pPr>
            <a:endParaRPr lang="en-US" sz="1800">
              <a:solidFill>
                <a:srgbClr val="000000"/>
              </a:solidFill>
              <a:latin typeface="Montserrat Extra-Light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3370556" y="8789710"/>
            <a:ext cx="9371247" cy="1217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Celui-ci doit respecter les critères indiqués sur la gauche de l’écran. </a:t>
            </a:r>
          </a:p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Saisissez une nouvelle fois votre mot de passe pour le confirmer. </a:t>
            </a:r>
          </a:p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Bold"/>
              </a:rPr>
              <a:t>Une fois les informations renseignées, cliquez sur le bouton « Initialiser ».</a:t>
            </a:r>
          </a:p>
          <a:p>
            <a:pPr marL="0" lvl="0" indent="0">
              <a:lnSpc>
                <a:spcPts val="1980"/>
              </a:lnSpc>
            </a:pPr>
            <a:endParaRPr lang="en-US" sz="180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163452" y="4096970"/>
            <a:ext cx="670718" cy="670718"/>
            <a:chOff x="0" y="0"/>
            <a:chExt cx="894291" cy="89429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2.1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163452" y="5785857"/>
            <a:ext cx="670718" cy="670718"/>
            <a:chOff x="0" y="0"/>
            <a:chExt cx="894291" cy="89429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2.2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63452" y="8196221"/>
            <a:ext cx="670718" cy="670718"/>
            <a:chOff x="0" y="0"/>
            <a:chExt cx="894291" cy="89429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2.3</a:t>
              </a:r>
            </a:p>
          </p:txBody>
        </p:sp>
      </p:grp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1976" y="3393674"/>
            <a:ext cx="8069311" cy="52887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17811" y="3802561"/>
            <a:ext cx="11719849" cy="0"/>
          </a:xfrm>
          <a:prstGeom prst="line">
            <a:avLst/>
          </a:prstGeom>
          <a:ln w="19050" cap="flat">
            <a:solidFill>
              <a:srgbClr val="3F4D7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911210" y="2665932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/>
                  </a:solidFill>
                  <a:latin typeface="Telegraf"/>
                </a:rPr>
                <a:t>3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2405387" y="6728081"/>
            <a:ext cx="7502596" cy="2342067"/>
          </a:xfrm>
          <a:custGeom>
            <a:avLst/>
            <a:gdLst/>
            <a:ahLst/>
            <a:cxnLst/>
            <a:rect l="l" t="t" r="r" b="b"/>
            <a:pathLst>
              <a:path w="7502596" h="2342067">
                <a:moveTo>
                  <a:pt x="0" y="0"/>
                </a:moveTo>
                <a:lnTo>
                  <a:pt x="7502596" y="0"/>
                </a:lnTo>
                <a:lnTo>
                  <a:pt x="7502596" y="2342067"/>
                </a:lnTo>
                <a:lnTo>
                  <a:pt x="0" y="2342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22" t="-102" b="-8616"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85266" y="7974139"/>
            <a:ext cx="2390805" cy="56183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377385" y="4660835"/>
            <a:ext cx="670718" cy="670718"/>
            <a:chOff x="0" y="0"/>
            <a:chExt cx="894291" cy="8942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3.1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77736" y="4660835"/>
            <a:ext cx="670718" cy="670718"/>
            <a:chOff x="0" y="0"/>
            <a:chExt cx="894291" cy="89429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3.2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173200" y="6884381"/>
            <a:ext cx="1620102" cy="208448"/>
            <a:chOff x="0" y="0"/>
            <a:chExt cx="426694" cy="549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26694" cy="54900"/>
            </a:xfrm>
            <a:custGeom>
              <a:avLst/>
              <a:gdLst/>
              <a:ahLst/>
              <a:cxnLst/>
              <a:rect l="l" t="t" r="r" b="b"/>
              <a:pathLst>
                <a:path w="426694" h="54900">
                  <a:moveTo>
                    <a:pt x="0" y="0"/>
                  </a:moveTo>
                  <a:lnTo>
                    <a:pt x="426694" y="0"/>
                  </a:lnTo>
                  <a:lnTo>
                    <a:pt x="426694" y="54900"/>
                  </a:lnTo>
                  <a:lnTo>
                    <a:pt x="0" y="549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26694" cy="64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0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2782753" y="7141394"/>
            <a:ext cx="6747865" cy="824739"/>
          </a:xfrm>
          <a:custGeom>
            <a:avLst/>
            <a:gdLst/>
            <a:ahLst/>
            <a:cxnLst/>
            <a:rect l="l" t="t" r="r" b="b"/>
            <a:pathLst>
              <a:path w="6747865" h="824739">
                <a:moveTo>
                  <a:pt x="0" y="0"/>
                </a:moveTo>
                <a:lnTo>
                  <a:pt x="6747865" y="0"/>
                </a:lnTo>
                <a:lnTo>
                  <a:pt x="6747865" y="824739"/>
                </a:lnTo>
                <a:lnTo>
                  <a:pt x="0" y="8247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3617811" y="2775253"/>
            <a:ext cx="9615337" cy="72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/>
                </a:solidFill>
                <a:latin typeface="Telegraf Bold"/>
              </a:rPr>
              <a:t>Succès initialisation messagerie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527093" y="4674238"/>
            <a:ext cx="5243876" cy="130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Une fois l’initialisation effectuée, vous obtenez l’affichage ci-dessous.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750194" y="4674238"/>
            <a:ext cx="4480553" cy="130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5"/>
              </a:lnSpc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Cliquez sur le bouton </a:t>
            </a:r>
          </a:p>
          <a:p>
            <a:pPr>
              <a:lnSpc>
                <a:spcPts val="3315"/>
              </a:lnSpc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« Accès messagerie ».</a:t>
            </a:r>
          </a:p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endParaRPr lang="en-US" sz="3014">
              <a:solidFill>
                <a:srgbClr val="000000"/>
              </a:solidFill>
              <a:latin typeface="Telegraf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17811" y="3711640"/>
            <a:ext cx="11719849" cy="0"/>
          </a:xfrm>
          <a:prstGeom prst="line">
            <a:avLst/>
          </a:prstGeom>
          <a:ln w="19050" cap="flat">
            <a:solidFill>
              <a:srgbClr val="3F4D7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911210" y="2575012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/>
                  </a:solidFill>
                  <a:latin typeface="Telegraf"/>
                </a:rPr>
                <a:t>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40597" y="4440107"/>
            <a:ext cx="670718" cy="670718"/>
            <a:chOff x="0" y="0"/>
            <a:chExt cx="894291" cy="8942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4.1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479657" y="8036160"/>
            <a:ext cx="670718" cy="670718"/>
            <a:chOff x="0" y="0"/>
            <a:chExt cx="894291" cy="89429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4.2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617811" y="2775253"/>
            <a:ext cx="12316973" cy="72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/>
                </a:solidFill>
                <a:latin typeface="Telegraf Bold"/>
              </a:rPr>
              <a:t>Accès à la nouvelle messagerie AEFE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91834" y="4461939"/>
            <a:ext cx="4984103" cy="2143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Vous avez reçu un courriel de l’AEFE vous confirmant l’initialisation de votre nouvelle messagerie en @aefe.fr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504955" y="8026635"/>
            <a:ext cx="4724331" cy="88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5"/>
              </a:lnSpc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Cliquez sur </a:t>
            </a:r>
          </a:p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« Webmail AEFE »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621853" y="9084091"/>
            <a:ext cx="3217076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Vous êtes redirigé vers l’application PRONTO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591834" y="6834105"/>
            <a:ext cx="515238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Vous trouverez dans ce courriel, le lien qui vous permettra d’accéder à votre messagerie. </a:t>
            </a:r>
          </a:p>
          <a:p>
            <a:pPr marL="0" lvl="0" indent="0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 Extra-Light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06200" y="3771900"/>
            <a:ext cx="4118613" cy="5822616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0442282" y="7124700"/>
            <a:ext cx="2127836" cy="0"/>
          </a:xfrm>
          <a:prstGeom prst="line">
            <a:avLst/>
          </a:prstGeom>
          <a:ln w="47625" cap="flat">
            <a:solidFill>
              <a:srgbClr val="E14355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38814" y="3179106"/>
            <a:ext cx="11719849" cy="0"/>
          </a:xfrm>
          <a:prstGeom prst="line">
            <a:avLst/>
          </a:prstGeom>
          <a:ln w="19050" cap="flat">
            <a:solidFill>
              <a:srgbClr val="3F4D71">
                <a:alpha val="2392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2213" y="2042478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>
                  <a:alpha val="16863"/>
                </a:srgbClr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>
                      <a:alpha val="16863"/>
                    </a:srgbClr>
                  </a:solidFill>
                  <a:latin typeface="Telegraf"/>
                </a:rPr>
                <a:t>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307953" y="548528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040952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760694" y="3951919"/>
            <a:ext cx="670718" cy="670718"/>
            <a:chOff x="0" y="0"/>
            <a:chExt cx="894291" cy="8942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4.1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760694" y="6491043"/>
            <a:ext cx="670718" cy="670718"/>
            <a:chOff x="0" y="0"/>
            <a:chExt cx="894291" cy="89429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4.2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838814" y="2242719"/>
            <a:ext cx="12316973" cy="72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>
                    <a:alpha val="16863"/>
                  </a:srgbClr>
                </a:solidFill>
                <a:latin typeface="Telegraf Bold"/>
              </a:rPr>
              <a:t>Accès à la nouvelle messagerie AEFE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916069" y="3942394"/>
            <a:ext cx="4984103" cy="88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Identifiez-vous en renseignant :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23866" y="6588187"/>
            <a:ext cx="4724331" cy="466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Cliquez sur « Entrer »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746644" y="7016993"/>
            <a:ext cx="395800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pour accéder à votre messagerie</a:t>
            </a:r>
          </a:p>
        </p:txBody>
      </p:sp>
      <p:sp>
        <p:nvSpPr>
          <p:cNvPr id="34" name="TextBox 34"/>
          <p:cNvSpPr txBox="1"/>
          <p:nvPr/>
        </p:nvSpPr>
        <p:spPr>
          <a:xfrm rot="-3147782">
            <a:off x="5135035" y="8397652"/>
            <a:ext cx="1212781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915"/>
              </a:lnSpc>
            </a:pPr>
            <a:r>
              <a:rPr lang="en-US" sz="1368" spc="493" dirty="0">
                <a:solidFill>
                  <a:srgbClr val="080492"/>
                </a:solidFill>
                <a:latin typeface="Montserrat Classic Bold"/>
              </a:rPr>
              <a:t>ASTUCE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039300" y="8467321"/>
            <a:ext cx="3958001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Montserrat Classic"/>
              </a:rPr>
              <a:t>Pour faciliter votre accès à votre nouvelle messagerie, pensez à ajouter le lien PRONTO dans les « favoris » de votre navigateur et/ou à créer un raccourci sur votre bureau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818941" y="4886502"/>
            <a:ext cx="5178360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votre adresse email AEFE : </a:t>
            </a:r>
            <a:r>
              <a:rPr lang="en-US" sz="1800">
                <a:solidFill>
                  <a:srgbClr val="000000"/>
                </a:solidFill>
                <a:latin typeface="Montserrat Extra-Light"/>
                <a:hlinkClick r:id="rId7" tooltip="mailto:prenom.nom@aefe.fr"/>
              </a:rPr>
              <a:t>prenom.nom@aefe.fr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le mot de passe que vous avez créé précédemment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DE VOTRE ADRESSE DE MESSAGERIE @AEFE.FR 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34420" y="3152530"/>
            <a:ext cx="5543550" cy="6677025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0334080" y="7323698"/>
            <a:ext cx="2619920" cy="334402"/>
          </a:xfrm>
          <a:prstGeom prst="line">
            <a:avLst/>
          </a:prstGeom>
          <a:ln w="47625" cap="flat">
            <a:solidFill>
              <a:srgbClr val="E14355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7663" y="601404"/>
            <a:ext cx="1329880" cy="1204650"/>
          </a:xfrm>
          <a:custGeom>
            <a:avLst/>
            <a:gdLst/>
            <a:ahLst/>
            <a:cxnLst/>
            <a:rect l="l" t="t" r="r" b="b"/>
            <a:pathLst>
              <a:path w="1329880" h="1204650">
                <a:moveTo>
                  <a:pt x="0" y="0"/>
                </a:moveTo>
                <a:lnTo>
                  <a:pt x="1329880" y="0"/>
                </a:lnTo>
                <a:lnTo>
                  <a:pt x="1329880" y="1204650"/>
                </a:lnTo>
                <a:lnTo>
                  <a:pt x="0" y="1204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351867" y="933165"/>
            <a:ext cx="1102360" cy="872889"/>
          </a:xfrm>
          <a:custGeom>
            <a:avLst/>
            <a:gdLst/>
            <a:ahLst/>
            <a:cxnLst/>
            <a:rect l="l" t="t" r="r" b="b"/>
            <a:pathLst>
              <a:path w="1102360" h="872889">
                <a:moveTo>
                  <a:pt x="0" y="0"/>
                </a:moveTo>
                <a:lnTo>
                  <a:pt x="1102359" y="0"/>
                </a:lnTo>
                <a:lnTo>
                  <a:pt x="1102359" y="872889"/>
                </a:lnTo>
                <a:lnTo>
                  <a:pt x="0" y="872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88187" y="2210996"/>
            <a:ext cx="17659601" cy="7593319"/>
            <a:chOff x="0" y="0"/>
            <a:chExt cx="4651088" cy="19998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51088" cy="1999886"/>
            </a:xfrm>
            <a:custGeom>
              <a:avLst/>
              <a:gdLst/>
              <a:ahLst/>
              <a:cxnLst/>
              <a:rect l="l" t="t" r="r" b="b"/>
              <a:pathLst>
                <a:path w="4651088" h="1999886">
                  <a:moveTo>
                    <a:pt x="0" y="0"/>
                  </a:moveTo>
                  <a:lnTo>
                    <a:pt x="4651088" y="0"/>
                  </a:lnTo>
                  <a:lnTo>
                    <a:pt x="4651088" y="1999886"/>
                  </a:lnTo>
                  <a:lnTo>
                    <a:pt x="0" y="1999886"/>
                  </a:lnTo>
                  <a:close/>
                </a:path>
              </a:pathLst>
            </a:custGeom>
            <a:solidFill>
              <a:srgbClr val="08049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4651088" cy="2009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7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067543" y="5334885"/>
            <a:ext cx="12974718" cy="2026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56"/>
              </a:lnSpc>
            </a:pPr>
            <a:r>
              <a:rPr lang="en-US" sz="6800">
                <a:solidFill>
                  <a:srgbClr val="FFFFFF"/>
                </a:solidFill>
                <a:latin typeface="Montserrat Extra-Bold Bold"/>
              </a:rPr>
              <a:t>Activation </a:t>
            </a:r>
          </a:p>
          <a:p>
            <a:pPr>
              <a:lnSpc>
                <a:spcPts val="7956"/>
              </a:lnSpc>
            </a:pPr>
            <a:r>
              <a:rPr lang="en-US" sz="6800">
                <a:solidFill>
                  <a:srgbClr val="FFFFFF"/>
                </a:solidFill>
                <a:latin typeface="Montserrat Extra-Bold Bold"/>
              </a:rPr>
              <a:t>du compte numérique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30616" y="3454010"/>
            <a:ext cx="1534418" cy="646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</a:pPr>
            <a:r>
              <a:rPr lang="en-US" sz="3800">
                <a:solidFill>
                  <a:srgbClr val="FFFFFF"/>
                </a:solidFill>
                <a:latin typeface="Montserrat Extra-Light Bold"/>
              </a:rPr>
              <a:t>Étape </a:t>
            </a:r>
          </a:p>
        </p:txBody>
      </p:sp>
      <p:sp>
        <p:nvSpPr>
          <p:cNvPr id="9" name="AutoShape 9"/>
          <p:cNvSpPr/>
          <p:nvPr/>
        </p:nvSpPr>
        <p:spPr>
          <a:xfrm>
            <a:off x="2128953" y="4324328"/>
            <a:ext cx="445827" cy="0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11555560" y="2149377"/>
            <a:ext cx="8378125" cy="8378125"/>
          </a:xfrm>
          <a:custGeom>
            <a:avLst/>
            <a:gdLst/>
            <a:ahLst/>
            <a:cxnLst/>
            <a:rect l="l" t="t" r="r" b="b"/>
            <a:pathLst>
              <a:path w="8378125" h="8378125">
                <a:moveTo>
                  <a:pt x="0" y="0"/>
                </a:moveTo>
                <a:lnTo>
                  <a:pt x="8378125" y="0"/>
                </a:lnTo>
                <a:lnTo>
                  <a:pt x="8378125" y="8378125"/>
                </a:lnTo>
                <a:lnTo>
                  <a:pt x="0" y="8378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4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645522" y="3469220"/>
            <a:ext cx="640882" cy="640733"/>
            <a:chOff x="0" y="0"/>
            <a:chExt cx="854510" cy="85431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854510" cy="85431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99166" y="180247"/>
              <a:ext cx="656177" cy="538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92"/>
                </a:lnSpc>
                <a:spcBef>
                  <a:spcPct val="0"/>
                </a:spcBef>
              </a:pPr>
              <a:r>
                <a:rPr lang="en-US" sz="2629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79891" y="3405657"/>
            <a:ext cx="11719849" cy="0"/>
          </a:xfrm>
          <a:prstGeom prst="line">
            <a:avLst/>
          </a:prstGeom>
          <a:ln w="19050" cap="flat">
            <a:solidFill>
              <a:srgbClr val="3F4D7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911210" y="2269028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/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971627" y="543464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71953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1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579891" y="2402811"/>
            <a:ext cx="11602598" cy="669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/>
                </a:solidFill>
                <a:latin typeface="Montserrat Extra-Bold"/>
              </a:rPr>
              <a:t>Reception du courriel d'activation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460747" y="5336280"/>
            <a:ext cx="4399615" cy="130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Consulter la boite de réception de votre messagerie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79891" y="3822894"/>
            <a:ext cx="12634410" cy="80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2914" err="1">
                <a:solidFill>
                  <a:srgbClr val="000000"/>
                </a:solidFill>
                <a:latin typeface="Montserrat"/>
              </a:rPr>
              <a:t>Vous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avez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reçu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un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courriel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de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l’AEFE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sur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votre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nouvelle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messagerie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en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@aefe.fr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vous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invitant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à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activer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votre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914" err="1">
                <a:solidFill>
                  <a:srgbClr val="000000"/>
                </a:solidFill>
                <a:latin typeface="Montserrat"/>
              </a:rPr>
              <a:t>compte</a:t>
            </a:r>
            <a:r>
              <a:rPr lang="en-US" sz="2914">
                <a:solidFill>
                  <a:srgbClr val="000000"/>
                </a:solidFill>
                <a:latin typeface="Montserrat"/>
              </a:rPr>
              <a:t> numérique.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61770" y="7049547"/>
            <a:ext cx="6444230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15"/>
              </a:lnSpc>
            </a:pPr>
            <a:r>
              <a:rPr lang="en-US" sz="3014" dirty="0" err="1">
                <a:solidFill>
                  <a:srgbClr val="000000"/>
                </a:solidFill>
                <a:latin typeface="Telegraf Bold"/>
              </a:rPr>
              <a:t>Ouvrez</a:t>
            </a:r>
            <a:r>
              <a:rPr lang="en-US" sz="3014" dirty="0">
                <a:solidFill>
                  <a:srgbClr val="000000"/>
                </a:solidFill>
                <a:latin typeface="Telegraf Bold"/>
              </a:rPr>
              <a:t> le </a:t>
            </a:r>
            <a:r>
              <a:rPr lang="en-US" sz="3014" dirty="0" err="1">
                <a:solidFill>
                  <a:srgbClr val="000000"/>
                </a:solidFill>
                <a:latin typeface="Telegraf Bold"/>
              </a:rPr>
              <a:t>courriel</a:t>
            </a:r>
            <a:r>
              <a:rPr lang="en-US" sz="3014" dirty="0">
                <a:solidFill>
                  <a:srgbClr val="000000"/>
                </a:solidFill>
                <a:latin typeface="Telegraf Bold"/>
              </a:rPr>
              <a:t> </a:t>
            </a:r>
          </a:p>
          <a:p>
            <a:pPr lvl="0">
              <a:lnSpc>
                <a:spcPts val="3315"/>
              </a:lnSpc>
              <a:spcBef>
                <a:spcPct val="0"/>
              </a:spcBef>
            </a:pPr>
            <a:r>
              <a:rPr lang="en-US" sz="3014" dirty="0" smtClean="0">
                <a:solidFill>
                  <a:srgbClr val="000000"/>
                </a:solidFill>
                <a:latin typeface="Telegraf Bold"/>
              </a:rPr>
              <a:t>«</a:t>
            </a:r>
            <a:r>
              <a:rPr lang="fr-FR" sz="3014" dirty="0">
                <a:solidFill>
                  <a:srgbClr val="000000"/>
                </a:solidFill>
                <a:latin typeface="Telegraf Bold"/>
              </a:rPr>
              <a:t>Activation de votre compte numérique </a:t>
            </a:r>
            <a:r>
              <a:rPr lang="fr-FR" sz="3014" dirty="0" smtClean="0">
                <a:solidFill>
                  <a:srgbClr val="000000"/>
                </a:solidFill>
                <a:latin typeface="Telegraf Bold"/>
              </a:rPr>
              <a:t>nominatif</a:t>
            </a:r>
            <a:r>
              <a:rPr lang="en-US" sz="3014" dirty="0" smtClean="0">
                <a:solidFill>
                  <a:srgbClr val="000000"/>
                </a:solidFill>
                <a:latin typeface="Telegraf Bold"/>
              </a:rPr>
              <a:t>»</a:t>
            </a:r>
            <a:endParaRPr lang="en-US" sz="3014" dirty="0">
              <a:solidFill>
                <a:srgbClr val="000000"/>
              </a:solidFill>
              <a:latin typeface="Telegraf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461770" y="8764228"/>
            <a:ext cx="629183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15"/>
              </a:lnSpc>
            </a:pPr>
            <a:r>
              <a:rPr lang="en-US" sz="3014" dirty="0" err="1">
                <a:solidFill>
                  <a:srgbClr val="000000"/>
                </a:solidFill>
                <a:latin typeface="Telegraf Bold"/>
              </a:rPr>
              <a:t>Cliquez</a:t>
            </a:r>
            <a:r>
              <a:rPr lang="en-US" sz="3014" dirty="0">
                <a:solidFill>
                  <a:srgbClr val="000000"/>
                </a:solidFill>
                <a:latin typeface="Telegraf Bold"/>
              </a:rPr>
              <a:t> sur </a:t>
            </a:r>
          </a:p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 dirty="0">
                <a:solidFill>
                  <a:srgbClr val="000000"/>
                </a:solidFill>
                <a:latin typeface="Telegraf Bold"/>
              </a:rPr>
              <a:t>« </a:t>
            </a:r>
            <a:r>
              <a:rPr lang="en-US" sz="3014" dirty="0" err="1" smtClean="0">
                <a:solidFill>
                  <a:srgbClr val="000000"/>
                </a:solidFill>
                <a:latin typeface="Telegraf Bold"/>
              </a:rPr>
              <a:t>Activer</a:t>
            </a:r>
            <a:r>
              <a:rPr lang="en-US" sz="3014" dirty="0" smtClean="0">
                <a:solidFill>
                  <a:srgbClr val="000000"/>
                </a:solidFill>
                <a:latin typeface="Telegraf Bold"/>
              </a:rPr>
              <a:t> </a:t>
            </a:r>
            <a:r>
              <a:rPr lang="en-US" sz="3014" dirty="0" err="1" smtClean="0">
                <a:solidFill>
                  <a:srgbClr val="000000"/>
                </a:solidFill>
                <a:latin typeface="Telegraf Bold"/>
              </a:rPr>
              <a:t>compte</a:t>
            </a:r>
            <a:r>
              <a:rPr lang="en-US" sz="3014" dirty="0" smtClean="0">
                <a:solidFill>
                  <a:srgbClr val="000000"/>
                </a:solidFill>
                <a:latin typeface="Telegraf Bold"/>
              </a:rPr>
              <a:t> </a:t>
            </a:r>
            <a:r>
              <a:rPr lang="en-US" sz="3014" dirty="0" err="1" smtClean="0">
                <a:solidFill>
                  <a:srgbClr val="000000"/>
                </a:solidFill>
                <a:latin typeface="Telegraf Bold"/>
              </a:rPr>
              <a:t>numérique</a:t>
            </a:r>
            <a:r>
              <a:rPr lang="en-US" sz="3014" dirty="0" smtClean="0">
                <a:solidFill>
                  <a:srgbClr val="000000"/>
                </a:solidFill>
                <a:latin typeface="Telegraf Bold"/>
              </a:rPr>
              <a:t> </a:t>
            </a:r>
            <a:r>
              <a:rPr lang="en-US" sz="3014" dirty="0">
                <a:solidFill>
                  <a:srgbClr val="000000"/>
                </a:solidFill>
                <a:latin typeface="Telegraf Bold"/>
              </a:rPr>
              <a:t>»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DU COMPTE NUMÉRIQUE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336360" y="5264404"/>
            <a:ext cx="670718" cy="670718"/>
            <a:chOff x="0" y="0"/>
            <a:chExt cx="894291" cy="89429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6360" y="7036144"/>
            <a:ext cx="670718" cy="670718"/>
            <a:chOff x="0" y="0"/>
            <a:chExt cx="894291" cy="89429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377385" y="8773753"/>
            <a:ext cx="670718" cy="670718"/>
            <a:chOff x="0" y="0"/>
            <a:chExt cx="894291" cy="89429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1.3</a:t>
              </a:r>
            </a:p>
          </p:txBody>
        </p:sp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574606" y="7371503"/>
            <a:ext cx="2863265" cy="173227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7400" y="4799115"/>
            <a:ext cx="4418482" cy="5221185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13684951" y="4691857"/>
            <a:ext cx="3832051" cy="2907747"/>
            <a:chOff x="15615446" y="4313866"/>
            <a:chExt cx="4569958" cy="3811154"/>
          </a:xfrm>
        </p:grpSpPr>
        <p:sp>
          <p:nvSpPr>
            <p:cNvPr id="40" name="Freeform 26"/>
            <p:cNvSpPr/>
            <p:nvPr/>
          </p:nvSpPr>
          <p:spPr>
            <a:xfrm rot="674632">
              <a:off x="16595990" y="4313866"/>
              <a:ext cx="3589414" cy="3811154"/>
            </a:xfrm>
            <a:custGeom>
              <a:avLst/>
              <a:gdLst/>
              <a:ahLst/>
              <a:cxnLst/>
              <a:rect l="l" t="t" r="r" b="b"/>
              <a:pathLst>
                <a:path w="3589414" h="3811154">
                  <a:moveTo>
                    <a:pt x="0" y="0"/>
                  </a:moveTo>
                  <a:lnTo>
                    <a:pt x="3589414" y="0"/>
                  </a:lnTo>
                  <a:lnTo>
                    <a:pt x="3589414" y="3811154"/>
                  </a:lnTo>
                  <a:lnTo>
                    <a:pt x="0" y="3811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AutoShape 23"/>
            <p:cNvSpPr/>
            <p:nvPr/>
          </p:nvSpPr>
          <p:spPr>
            <a:xfrm>
              <a:off x="15615446" y="6302084"/>
              <a:ext cx="995031" cy="0"/>
            </a:xfrm>
            <a:prstGeom prst="line">
              <a:avLst/>
            </a:prstGeom>
            <a:ln w="47625" cap="flat">
              <a:solidFill>
                <a:srgbClr val="E14355"/>
              </a:solidFill>
              <a:prstDash val="solid"/>
              <a:headEnd type="none" w="sm" len="sm"/>
              <a:tailEnd type="triangle" w="lg" len="med"/>
            </a:ln>
          </p:spPr>
        </p:sp>
        <p:sp>
          <p:nvSpPr>
            <p:cNvPr id="39" name="TextBox 28"/>
            <p:cNvSpPr txBox="1"/>
            <p:nvPr/>
          </p:nvSpPr>
          <p:spPr>
            <a:xfrm rot="-444021">
              <a:off x="17204511" y="5565568"/>
              <a:ext cx="2435401" cy="10815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5"/>
                </a:lnSpc>
              </a:pPr>
              <a:r>
                <a:rPr lang="en-US" sz="1914" dirty="0" err="1">
                  <a:solidFill>
                    <a:srgbClr val="000000"/>
                  </a:solidFill>
                  <a:latin typeface="Montserrat Classic"/>
                </a:rPr>
                <a:t>Notez</a:t>
              </a:r>
              <a:r>
                <a:rPr lang="en-US" sz="1914" dirty="0">
                  <a:solidFill>
                    <a:srgbClr val="000000"/>
                  </a:solidFill>
                  <a:latin typeface="Montserrat Classic"/>
                </a:rPr>
                <a:t> </a:t>
              </a:r>
              <a:r>
                <a:rPr lang="en-US" sz="1914" dirty="0" err="1">
                  <a:solidFill>
                    <a:srgbClr val="000000"/>
                  </a:solidFill>
                  <a:latin typeface="Montserrat Classic"/>
                </a:rPr>
                <a:t>votre</a:t>
              </a:r>
              <a:r>
                <a:rPr lang="en-US" sz="1914" dirty="0">
                  <a:solidFill>
                    <a:srgbClr val="000000"/>
                  </a:solidFill>
                  <a:latin typeface="Montserrat Classic"/>
                </a:rPr>
                <a:t> </a:t>
              </a:r>
              <a:r>
                <a:rPr lang="en-US" sz="1914" dirty="0" err="1">
                  <a:solidFill>
                    <a:srgbClr val="000000"/>
                  </a:solidFill>
                  <a:latin typeface="Montserrat Classic"/>
                </a:rPr>
                <a:t>identifiant</a:t>
              </a:r>
              <a:r>
                <a:rPr lang="en-US" sz="1914" dirty="0">
                  <a:solidFill>
                    <a:srgbClr val="000000"/>
                  </a:solidFill>
                  <a:latin typeface="Montserrat Classic"/>
                </a:rPr>
                <a:t> de </a:t>
              </a:r>
              <a:r>
                <a:rPr lang="en-US" sz="1914" dirty="0" err="1">
                  <a:solidFill>
                    <a:srgbClr val="000000"/>
                  </a:solidFill>
                  <a:latin typeface="Montserrat Classic"/>
                </a:rPr>
                <a:t>compte</a:t>
              </a:r>
              <a:r>
                <a:rPr lang="en-US" sz="1914" dirty="0">
                  <a:solidFill>
                    <a:srgbClr val="000000"/>
                  </a:solidFill>
                  <a:latin typeface="Montserrat Classic"/>
                </a:rPr>
                <a:t> </a:t>
              </a:r>
            </a:p>
            <a:p>
              <a:pPr marL="0" lvl="0" indent="0" algn="ctr">
                <a:lnSpc>
                  <a:spcPts val="2105"/>
                </a:lnSpc>
                <a:spcBef>
                  <a:spcPct val="0"/>
                </a:spcBef>
              </a:pPr>
              <a:r>
                <a:rPr lang="en-US" sz="1914" dirty="0" err="1">
                  <a:solidFill>
                    <a:srgbClr val="000000"/>
                  </a:solidFill>
                  <a:latin typeface="Montserrat Classic"/>
                </a:rPr>
                <a:t>numérique</a:t>
              </a:r>
              <a:endParaRPr lang="en-US" sz="1914" dirty="0">
                <a:solidFill>
                  <a:srgbClr val="000000"/>
                </a:solidFill>
                <a:latin typeface="Montserrat Classic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60225" y="3136677"/>
            <a:ext cx="12190564" cy="0"/>
          </a:xfrm>
          <a:prstGeom prst="line">
            <a:avLst/>
          </a:prstGeom>
          <a:ln w="19050" cap="flat">
            <a:solidFill>
              <a:srgbClr val="3F4D71">
                <a:alpha val="1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91544" y="2190981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>
                  <a:alpha val="11765"/>
                </a:srgbClr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>
                      <a:alpha val="11765"/>
                    </a:srgbClr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971627" y="543464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71953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73951" y="548528"/>
            <a:ext cx="485349" cy="485236"/>
            <a:chOff x="0" y="0"/>
            <a:chExt cx="647132" cy="64698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3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512600" y="2238606"/>
            <a:ext cx="11602598" cy="669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Reception du </a:t>
            </a:r>
            <a:r>
              <a:rPr lang="en-US" sz="4714" err="1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courriel</a:t>
            </a:r>
            <a:r>
              <a:rPr lang="en-US" sz="4714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 </a:t>
            </a:r>
            <a:r>
              <a:rPr lang="en-US" sz="4714" err="1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d'activation</a:t>
            </a:r>
            <a:endParaRPr lang="en-US" sz="4714">
              <a:solidFill>
                <a:srgbClr val="000000">
                  <a:alpha val="11765"/>
                </a:srgbClr>
              </a:solidFill>
              <a:latin typeface="Montserrat Extra-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512600" y="5076825"/>
            <a:ext cx="5494836" cy="88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Vous êtes redirigé vers une nouvelle fenêtre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86390" y="9275857"/>
            <a:ext cx="4407766" cy="466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Cliquez sur soumettre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461919" y="3617807"/>
            <a:ext cx="12725331" cy="80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2914">
                <a:solidFill>
                  <a:srgbClr val="000000"/>
                </a:solidFill>
                <a:latin typeface="Montserrat"/>
              </a:rPr>
              <a:t>Vous avez reçu un courriel de l’AEFE sur votre nouvelle messagerie en @aefe.fr vous invitant à activer votre compte numérique.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40560" y="7556081"/>
            <a:ext cx="5466877" cy="88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15"/>
              </a:lnSpc>
              <a:spcBef>
                <a:spcPct val="0"/>
              </a:spcBef>
            </a:pPr>
            <a:r>
              <a:rPr lang="en-US" sz="3014">
                <a:solidFill>
                  <a:srgbClr val="000000"/>
                </a:solidFill>
                <a:latin typeface="Telegraf Bold"/>
              </a:rPr>
              <a:t>Saisissez une nouvelle fois votre mot de passe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12600" y="6128797"/>
            <a:ext cx="5503076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Définissez un nouveau mot de passe pour votre compte numérique. Celui-ci doit respecter les critères indiqués en haut de l’écran. </a:t>
            </a:r>
          </a:p>
          <a:p>
            <a:pPr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Montserrat Extra-Light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504361" y="8594487"/>
            <a:ext cx="385207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 pour le confirmer.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384925" y="8100139"/>
            <a:ext cx="2144101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Montserrat Extra-Light"/>
              </a:rPr>
              <a:t>Un message de confirmation s’affiche « Mot de passe mis à jour avec succès »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DU COMPTE NUMÉRIQUE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2270886" y="5086350"/>
            <a:ext cx="670718" cy="670718"/>
            <a:chOff x="0" y="0"/>
            <a:chExt cx="894291" cy="89429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1.4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270886" y="7467521"/>
            <a:ext cx="670718" cy="670718"/>
            <a:chOff x="0" y="0"/>
            <a:chExt cx="894291" cy="89429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1.5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309946" y="9072045"/>
            <a:ext cx="670718" cy="670718"/>
            <a:chOff x="0" y="0"/>
            <a:chExt cx="894291" cy="89429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94291" cy="894291"/>
            </a:xfrm>
            <a:custGeom>
              <a:avLst/>
              <a:gdLst/>
              <a:ahLst/>
              <a:cxnLst/>
              <a:rect l="l" t="t" r="r" b="b"/>
              <a:pathLst>
                <a:path w="894291" h="894291">
                  <a:moveTo>
                    <a:pt x="0" y="0"/>
                  </a:moveTo>
                  <a:lnTo>
                    <a:pt x="894291" y="0"/>
                  </a:lnTo>
                  <a:lnTo>
                    <a:pt x="894291" y="894291"/>
                  </a:lnTo>
                  <a:lnTo>
                    <a:pt x="0" y="894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205548" y="198438"/>
              <a:ext cx="483195" cy="449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Open Sans Light Bold"/>
                </a:rPr>
                <a:t>1.6</a:t>
              </a:r>
            </a:p>
          </p:txBody>
        </p:sp>
      </p:grpSp>
      <p:pic>
        <p:nvPicPr>
          <p:cNvPr id="41" name="Image 4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64931" y="4874987"/>
            <a:ext cx="5860177" cy="5292016"/>
          </a:xfrm>
          <a:prstGeom prst="rect">
            <a:avLst/>
          </a:prstGeom>
        </p:spPr>
      </p:pic>
      <p:sp>
        <p:nvSpPr>
          <p:cNvPr id="22" name="Freeform 22"/>
          <p:cNvSpPr/>
          <p:nvPr/>
        </p:nvSpPr>
        <p:spPr>
          <a:xfrm>
            <a:off x="7970920" y="9664144"/>
            <a:ext cx="5440279" cy="432356"/>
          </a:xfrm>
          <a:custGeom>
            <a:avLst/>
            <a:gdLst/>
            <a:ahLst/>
            <a:cxnLst/>
            <a:rect l="l" t="t" r="r" b="b"/>
            <a:pathLst>
              <a:path w="1117244" h="305846">
                <a:moveTo>
                  <a:pt x="0" y="0"/>
                </a:moveTo>
                <a:lnTo>
                  <a:pt x="1117243" y="0"/>
                </a:lnTo>
                <a:lnTo>
                  <a:pt x="1117243" y="305846"/>
                </a:lnTo>
                <a:lnTo>
                  <a:pt x="0" y="3058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60225" y="3136677"/>
            <a:ext cx="12190564" cy="0"/>
          </a:xfrm>
          <a:prstGeom prst="line">
            <a:avLst/>
          </a:prstGeom>
          <a:ln w="19050" cap="flat">
            <a:solidFill>
              <a:srgbClr val="3F4D71">
                <a:alpha val="1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91544" y="2190981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>
                  <a:alpha val="11765"/>
                </a:srgbClr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>
                      <a:alpha val="11765"/>
                    </a:srgbClr>
                  </a:solidFill>
                  <a:latin typeface="Telegraf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971627" y="543464"/>
            <a:ext cx="485349" cy="485236"/>
            <a:chOff x="0" y="0"/>
            <a:chExt cx="647132" cy="64698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/>
                  </a:solidFill>
                  <a:latin typeface="Telegraf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71953" y="548528"/>
            <a:ext cx="485349" cy="485236"/>
            <a:chOff x="0" y="0"/>
            <a:chExt cx="647132" cy="64698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647132" cy="64698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14355">
                  <a:alpha val="19608"/>
                </a:srgbClr>
              </a:solid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75100" y="134192"/>
              <a:ext cx="496932" cy="409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991">
                  <a:solidFill>
                    <a:srgbClr val="FFFFFF">
                      <a:alpha val="19608"/>
                    </a:srgbClr>
                  </a:solidFill>
                  <a:latin typeface="Telegraf"/>
                </a:rPr>
                <a:t>1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6402384" y="6058208"/>
            <a:ext cx="4822522" cy="4822522"/>
          </a:xfrm>
          <a:custGeom>
            <a:avLst/>
            <a:gdLst/>
            <a:ahLst/>
            <a:cxnLst/>
            <a:rect l="l" t="t" r="r" b="b"/>
            <a:pathLst>
              <a:path w="4822522" h="4822522">
                <a:moveTo>
                  <a:pt x="0" y="0"/>
                </a:moveTo>
                <a:lnTo>
                  <a:pt x="4822522" y="0"/>
                </a:lnTo>
                <a:lnTo>
                  <a:pt x="4822522" y="4822522"/>
                </a:lnTo>
                <a:lnTo>
                  <a:pt x="0" y="4822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4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502044" y="8865049"/>
            <a:ext cx="746444" cy="746444"/>
          </a:xfrm>
          <a:custGeom>
            <a:avLst/>
            <a:gdLst/>
            <a:ahLst/>
            <a:cxnLst/>
            <a:rect l="l" t="t" r="r" b="b"/>
            <a:pathLst>
              <a:path w="746444" h="746444">
                <a:moveTo>
                  <a:pt x="0" y="0"/>
                </a:moveTo>
                <a:lnTo>
                  <a:pt x="746443" y="0"/>
                </a:lnTo>
                <a:lnTo>
                  <a:pt x="746443" y="746444"/>
                </a:lnTo>
                <a:lnTo>
                  <a:pt x="0" y="7464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477970" y="7032051"/>
            <a:ext cx="794591" cy="723801"/>
          </a:xfrm>
          <a:custGeom>
            <a:avLst/>
            <a:gdLst/>
            <a:ahLst/>
            <a:cxnLst/>
            <a:rect l="l" t="t" r="r" b="b"/>
            <a:pathLst>
              <a:path w="794591" h="723801">
                <a:moveTo>
                  <a:pt x="0" y="0"/>
                </a:moveTo>
                <a:lnTo>
                  <a:pt x="794591" y="0"/>
                </a:lnTo>
                <a:lnTo>
                  <a:pt x="794591" y="723801"/>
                </a:lnTo>
                <a:lnTo>
                  <a:pt x="0" y="7238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512600" y="2238606"/>
            <a:ext cx="11602598" cy="669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Reception du courriel d'activation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12600" y="3412902"/>
            <a:ext cx="12725331" cy="80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r>
              <a:rPr lang="en-US" sz="2914">
                <a:solidFill>
                  <a:srgbClr val="000000"/>
                </a:solidFill>
                <a:latin typeface="Montserrat"/>
              </a:rPr>
              <a:t>A l’issue de ces deux étapes d’activation, vous disposez maintenant de vos identifiants et de vos mots de passe pour accéder à :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12600" y="4478294"/>
            <a:ext cx="12725331" cy="1614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3"/>
              </a:lnSpc>
            </a:pPr>
            <a:r>
              <a:rPr lang="en-US" sz="2814">
                <a:solidFill>
                  <a:srgbClr val="080492"/>
                </a:solidFill>
                <a:latin typeface="Montserrat Extra-Bold"/>
              </a:rPr>
              <a:t>1)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votre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messagerie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en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@aefe.fr  </a:t>
            </a:r>
          </a:p>
          <a:p>
            <a:pPr>
              <a:lnSpc>
                <a:spcPts val="4643"/>
              </a:lnSpc>
            </a:pPr>
            <a:r>
              <a:rPr lang="en-US" sz="2814">
                <a:solidFill>
                  <a:srgbClr val="080492"/>
                </a:solidFill>
                <a:latin typeface="Montserrat Extra-Bold"/>
              </a:rPr>
              <a:t>2)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vos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applications grâce à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votre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</a:t>
            </a:r>
            <a:r>
              <a:rPr lang="en-US" sz="2814" err="1">
                <a:solidFill>
                  <a:srgbClr val="080492"/>
                </a:solidFill>
                <a:latin typeface="Montserrat Extra-Bold"/>
              </a:rPr>
              <a:t>compte</a:t>
            </a:r>
            <a:r>
              <a:rPr lang="en-US" sz="2814">
                <a:solidFill>
                  <a:srgbClr val="080492"/>
                </a:solidFill>
                <a:latin typeface="Montserrat Extra-Bold"/>
              </a:rPr>
              <a:t> numérique.</a:t>
            </a:r>
          </a:p>
          <a:p>
            <a:pPr marL="0" lvl="0" indent="0" algn="l">
              <a:lnSpc>
                <a:spcPts val="3205"/>
              </a:lnSpc>
              <a:spcBef>
                <a:spcPct val="0"/>
              </a:spcBef>
            </a:pPr>
            <a:endParaRPr lang="en-US" sz="2814">
              <a:solidFill>
                <a:srgbClr val="080492"/>
              </a:solidFill>
              <a:latin typeface="Montserrat Extra-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144000" y="1301438"/>
            <a:ext cx="8176261" cy="15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ACTIVATION DU COMPTE NUMÉRIQUE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596411" y="8835975"/>
            <a:ext cx="3294459" cy="587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90"/>
              </a:lnSpc>
              <a:spcBef>
                <a:spcPct val="0"/>
              </a:spcBef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Compte numérique </a:t>
            </a:r>
          </a:p>
          <a:p>
            <a:pPr>
              <a:lnSpc>
                <a:spcPts val="2190"/>
              </a:lnSpc>
              <a:spcBef>
                <a:spcPct val="0"/>
              </a:spcBef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pour accès aux applications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596411" y="7233669"/>
            <a:ext cx="2141934" cy="31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90"/>
              </a:lnSpc>
              <a:spcBef>
                <a:spcPct val="0"/>
              </a:spcBef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messagerie  AEFE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082984" y="6957444"/>
            <a:ext cx="2197304" cy="86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90"/>
              </a:lnSpc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identifiant </a:t>
            </a:r>
          </a:p>
          <a:p>
            <a:pPr algn="just">
              <a:lnSpc>
                <a:spcPts val="2190"/>
              </a:lnSpc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+ mot de passe</a:t>
            </a:r>
          </a:p>
          <a:p>
            <a:pPr algn="just">
              <a:lnSpc>
                <a:spcPts val="2190"/>
              </a:lnSpc>
              <a:spcBef>
                <a:spcPct val="0"/>
              </a:spcBef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@aefe.fr  </a:t>
            </a:r>
          </a:p>
        </p:txBody>
      </p:sp>
      <p:sp>
        <p:nvSpPr>
          <p:cNvPr id="31" name="AutoShape 31"/>
          <p:cNvSpPr/>
          <p:nvPr/>
        </p:nvSpPr>
        <p:spPr>
          <a:xfrm>
            <a:off x="8148744" y="7334832"/>
            <a:ext cx="650021" cy="0"/>
          </a:xfrm>
          <a:prstGeom prst="line">
            <a:avLst/>
          </a:prstGeom>
          <a:ln w="47625" cap="flat">
            <a:solidFill>
              <a:srgbClr val="3F4D71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2" name="AutoShape 32"/>
          <p:cNvSpPr/>
          <p:nvPr/>
        </p:nvSpPr>
        <p:spPr>
          <a:xfrm rot="-60504">
            <a:off x="8148694" y="9099423"/>
            <a:ext cx="648163" cy="0"/>
          </a:xfrm>
          <a:prstGeom prst="line">
            <a:avLst/>
          </a:prstGeom>
          <a:ln w="47625" cap="flat">
            <a:solidFill>
              <a:srgbClr val="3F4D71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33" name="TextBox 33"/>
          <p:cNvSpPr txBox="1"/>
          <p:nvPr/>
        </p:nvSpPr>
        <p:spPr>
          <a:xfrm>
            <a:off x="5082984" y="8559750"/>
            <a:ext cx="2380283" cy="86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90"/>
              </a:lnSpc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identifiant </a:t>
            </a:r>
          </a:p>
          <a:p>
            <a:pPr algn="just">
              <a:lnSpc>
                <a:spcPts val="2190"/>
              </a:lnSpc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+ mot de passe</a:t>
            </a:r>
          </a:p>
          <a:p>
            <a:pPr algn="just">
              <a:lnSpc>
                <a:spcPts val="2190"/>
              </a:lnSpc>
              <a:spcBef>
                <a:spcPct val="0"/>
              </a:spcBef>
            </a:pPr>
            <a:r>
              <a:rPr lang="en-US" sz="1991">
                <a:solidFill>
                  <a:srgbClr val="000000"/>
                </a:solidFill>
                <a:latin typeface="Telegraf"/>
              </a:rPr>
              <a:t>compte numérique  </a:t>
            </a:r>
          </a:p>
        </p:txBody>
      </p:sp>
      <p:sp>
        <p:nvSpPr>
          <p:cNvPr id="34" name="Freeform 34"/>
          <p:cNvSpPr/>
          <p:nvPr/>
        </p:nvSpPr>
        <p:spPr>
          <a:xfrm>
            <a:off x="3560225" y="8469469"/>
            <a:ext cx="1222010" cy="1142024"/>
          </a:xfrm>
          <a:custGeom>
            <a:avLst/>
            <a:gdLst/>
            <a:ahLst/>
            <a:cxnLst/>
            <a:rect l="l" t="t" r="r" b="b"/>
            <a:pathLst>
              <a:path w="1222010" h="1142024">
                <a:moveTo>
                  <a:pt x="0" y="0"/>
                </a:moveTo>
                <a:lnTo>
                  <a:pt x="1222010" y="0"/>
                </a:lnTo>
                <a:lnTo>
                  <a:pt x="1222010" y="1142024"/>
                </a:lnTo>
                <a:lnTo>
                  <a:pt x="0" y="11420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3560225" y="6769041"/>
            <a:ext cx="1222010" cy="1142024"/>
          </a:xfrm>
          <a:custGeom>
            <a:avLst/>
            <a:gdLst/>
            <a:ahLst/>
            <a:cxnLst/>
            <a:rect l="l" t="t" r="r" b="b"/>
            <a:pathLst>
              <a:path w="1222010" h="1142024">
                <a:moveTo>
                  <a:pt x="0" y="0"/>
                </a:moveTo>
                <a:lnTo>
                  <a:pt x="1222010" y="0"/>
                </a:lnTo>
                <a:lnTo>
                  <a:pt x="1222010" y="1142024"/>
                </a:lnTo>
                <a:lnTo>
                  <a:pt x="0" y="11420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60225" y="3136677"/>
            <a:ext cx="12190564" cy="0"/>
          </a:xfrm>
          <a:prstGeom prst="line">
            <a:avLst/>
          </a:prstGeom>
          <a:ln w="19050" cap="flat">
            <a:solidFill>
              <a:srgbClr val="3F4D71">
                <a:alpha val="1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732874" y="594647"/>
            <a:ext cx="1178336" cy="1067376"/>
          </a:xfrm>
          <a:custGeom>
            <a:avLst/>
            <a:gdLst/>
            <a:ahLst/>
            <a:cxnLst/>
            <a:rect l="l" t="t" r="r" b="b"/>
            <a:pathLst>
              <a:path w="1178336" h="1067376">
                <a:moveTo>
                  <a:pt x="0" y="0"/>
                </a:moveTo>
                <a:lnTo>
                  <a:pt x="1178336" y="0"/>
                </a:lnTo>
                <a:lnTo>
                  <a:pt x="1178336" y="1067376"/>
                </a:lnTo>
                <a:lnTo>
                  <a:pt x="0" y="1067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63452" y="791145"/>
            <a:ext cx="963705" cy="763097"/>
          </a:xfrm>
          <a:custGeom>
            <a:avLst/>
            <a:gdLst/>
            <a:ahLst/>
            <a:cxnLst/>
            <a:rect l="l" t="t" r="r" b="b"/>
            <a:pathLst>
              <a:path w="963705" h="763097">
                <a:moveTo>
                  <a:pt x="0" y="0"/>
                </a:moveTo>
                <a:lnTo>
                  <a:pt x="963705" y="0"/>
                </a:lnTo>
                <a:lnTo>
                  <a:pt x="963705" y="763098"/>
                </a:lnTo>
                <a:lnTo>
                  <a:pt x="0" y="763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91544" y="2190981"/>
            <a:ext cx="1136893" cy="1136628"/>
            <a:chOff x="0" y="0"/>
            <a:chExt cx="1515858" cy="151550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15858" cy="1515505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80492">
                  <a:alpha val="11765"/>
                </a:srgbClr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175916" y="327121"/>
              <a:ext cx="1164026" cy="94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130"/>
                </a:lnSpc>
                <a:spcBef>
                  <a:spcPct val="0"/>
                </a:spcBef>
              </a:pPr>
              <a:r>
                <a:rPr lang="en-US" sz="4664">
                  <a:solidFill>
                    <a:srgbClr val="FFFFFF">
                      <a:alpha val="11765"/>
                    </a:srgbClr>
                  </a:solidFill>
                  <a:latin typeface="Telegraf"/>
                </a:rPr>
                <a:t>1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12600" y="2238606"/>
            <a:ext cx="11602598" cy="669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  <a:spcBef>
                <a:spcPct val="0"/>
              </a:spcBef>
            </a:pPr>
            <a:r>
              <a:rPr lang="en-US" sz="4714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Comment nous </a:t>
            </a:r>
            <a:r>
              <a:rPr lang="en-US" sz="4714" err="1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contacter</a:t>
            </a:r>
            <a:r>
              <a:rPr lang="en-US" sz="4714">
                <a:solidFill>
                  <a:srgbClr val="000000">
                    <a:alpha val="11765"/>
                  </a:srgbClr>
                </a:solidFill>
                <a:latin typeface="Montserrat Extra-Bold"/>
              </a:rPr>
              <a:t> ?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0" y="1301438"/>
            <a:ext cx="8176261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115"/>
              </a:lnSpc>
              <a:spcBef>
                <a:spcPct val="0"/>
              </a:spcBef>
            </a:pPr>
            <a:r>
              <a:rPr lang="en-US" sz="1014" spc="193">
                <a:solidFill>
                  <a:srgbClr val="080492"/>
                </a:solidFill>
                <a:latin typeface="Telegraf Bold"/>
              </a:rPr>
              <a:t>Contact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F45CF3-7267-4FA8-AE56-6DF8BD09ADCD}"/>
              </a:ext>
            </a:extLst>
          </p:cNvPr>
          <p:cNvSpPr txBox="1"/>
          <p:nvPr/>
        </p:nvSpPr>
        <p:spPr>
          <a:xfrm>
            <a:off x="2432694" y="3556210"/>
            <a:ext cx="15245706" cy="3956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914">
                <a:solidFill>
                  <a:srgbClr val="000000"/>
                </a:solidFill>
                <a:latin typeface="Montserrat"/>
              </a:rPr>
              <a:t>Pour toute demande d’assistance ou problème d’accès, merci de passer exclusivement par l’outil Assistance AEFE.</a:t>
            </a:r>
          </a:p>
          <a:p>
            <a:endParaRPr lang="fr-FR" sz="2914">
              <a:solidFill>
                <a:srgbClr val="000000"/>
              </a:solidFill>
              <a:latin typeface="Montserrat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914">
                <a:solidFill>
                  <a:srgbClr val="000000"/>
                </a:solidFill>
                <a:latin typeface="Montserrat"/>
              </a:rPr>
              <a:t>Si votre compte numérique est activé : </a:t>
            </a:r>
          </a:p>
          <a:p>
            <a:r>
              <a:rPr lang="fr-FR" sz="2914">
                <a:solidFill>
                  <a:srgbClr val="000000"/>
                </a:solidFill>
                <a:latin typeface="Montserrat"/>
              </a:rPr>
              <a:t>L’outil est accessible via </a:t>
            </a:r>
            <a:r>
              <a:rPr lang="fr-FR" sz="2914">
                <a:solidFill>
                  <a:srgbClr val="000000"/>
                </a:solidFill>
                <a:latin typeface="Montserrat"/>
                <a:hlinkClick r:id="rId4"/>
              </a:rPr>
              <a:t>ORION</a:t>
            </a:r>
            <a:r>
              <a:rPr lang="fr-FR" sz="2914">
                <a:solidFill>
                  <a:srgbClr val="000000"/>
                </a:solidFill>
                <a:latin typeface="Montserrat"/>
              </a:rPr>
              <a:t> (avec votre compte numérique)</a:t>
            </a:r>
          </a:p>
          <a:p>
            <a:r>
              <a:rPr lang="fr-FR" sz="2914">
                <a:solidFill>
                  <a:srgbClr val="000000"/>
                </a:solidFill>
                <a:latin typeface="Montserrat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914">
                <a:solidFill>
                  <a:srgbClr val="000000"/>
                </a:solidFill>
                <a:latin typeface="Montserrat"/>
              </a:rPr>
              <a:t>Si vous avez un problème de connexion lié à votre compte numérique : </a:t>
            </a:r>
          </a:p>
          <a:p>
            <a:r>
              <a:rPr lang="fr-FR" sz="2914">
                <a:solidFill>
                  <a:srgbClr val="000000"/>
                </a:solidFill>
                <a:latin typeface="Montserrat"/>
              </a:rPr>
              <a:t>Via le portail public  </a:t>
            </a:r>
            <a:r>
              <a:rPr lang="fr-FR" sz="2914">
                <a:solidFill>
                  <a:srgbClr val="000000"/>
                </a:solidFill>
                <a:latin typeface="Montserrat"/>
                <a:hlinkClick r:id="rId5"/>
              </a:rPr>
              <a:t>https://assistance.aefe.fr</a:t>
            </a:r>
            <a:r>
              <a:rPr lang="fr-FR" sz="2914">
                <a:solidFill>
                  <a:srgbClr val="000000"/>
                </a:solidFill>
                <a:latin typeface="Montserrat"/>
              </a:rPr>
              <a:t>.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146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930</Words>
  <Application>Microsoft Office PowerPoint</Application>
  <PresentationFormat>Personnalisé</PresentationFormat>
  <Paragraphs>158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1" baseType="lpstr">
      <vt:lpstr>Calibri</vt:lpstr>
      <vt:lpstr>Montserrat Extra-Bold Bold</vt:lpstr>
      <vt:lpstr>Telegraf</vt:lpstr>
      <vt:lpstr>Montserrat Classic</vt:lpstr>
      <vt:lpstr>Telegraf Bold</vt:lpstr>
      <vt:lpstr>Wingdings</vt:lpstr>
      <vt:lpstr>Arial</vt:lpstr>
      <vt:lpstr>Montserrat</vt:lpstr>
      <vt:lpstr>Montserrat Extra-Bold</vt:lpstr>
      <vt:lpstr>Montserrat Extra-Light Bold</vt:lpstr>
      <vt:lpstr>Open Sans Light Bold</vt:lpstr>
      <vt:lpstr>Montserrat Extra-Light</vt:lpstr>
      <vt:lpstr>Montserrat Classic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Violet Professionnel Dégradé Formation / Vidéo explicative</dc:title>
  <dc:creator>Nora CHATTI</dc:creator>
  <cp:lastModifiedBy>LUC_PC</cp:lastModifiedBy>
  <cp:revision>16</cp:revision>
  <dcterms:created xsi:type="dcterms:W3CDTF">2006-08-16T00:00:00Z</dcterms:created>
  <dcterms:modified xsi:type="dcterms:W3CDTF">2025-08-21T16:44:37Z</dcterms:modified>
  <dc:identifier>DAFAL4mBLTQ</dc:identifier>
</cp:coreProperties>
</file>